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5A-4203-99E3-95186CB67A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5A-4203-99E3-95186CB67A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5A-4203-99E3-95186CB67A32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 </c:v>
                </c:pt>
                <c:pt idx="2">
                  <c:v>Безвозмездные постановления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33607.56</c:v>
                </c:pt>
                <c:pt idx="1">
                  <c:v>1419.83</c:v>
                </c:pt>
                <c:pt idx="2">
                  <c:v>57884.28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2-4A55-B70F-A23E15F7C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87996746885514E-2"/>
          <c:y val="0.13872976580101995"/>
          <c:w val="0.91740120513104872"/>
          <c:h val="0.53326294450754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2595.17</c:v>
                </c:pt>
                <c:pt idx="1">
                  <c:v>3401.22</c:v>
                </c:pt>
                <c:pt idx="2">
                  <c:v>361.23</c:v>
                </c:pt>
                <c:pt idx="3">
                  <c:v>1369.82</c:v>
                </c:pt>
                <c:pt idx="4">
                  <c:v>16483.73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2-47CB-A907-DA92EBF2F0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3325.66</c:v>
                </c:pt>
                <c:pt idx="1">
                  <c:v>3990.35</c:v>
                </c:pt>
                <c:pt idx="2">
                  <c:v>413.34</c:v>
                </c:pt>
                <c:pt idx="3">
                  <c:v>2024.05</c:v>
                </c:pt>
                <c:pt idx="4">
                  <c:v>23854.16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B2-47CB-A907-DA92EBF2F0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463871"/>
        <c:axId val="119457215"/>
      </c:barChart>
      <c:catAx>
        <c:axId val="119463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457215"/>
        <c:crosses val="autoZero"/>
        <c:auto val="1"/>
        <c:lblAlgn val="ctr"/>
        <c:lblOffset val="100"/>
        <c:noMultiLvlLbl val="0"/>
      </c:catAx>
      <c:valAx>
        <c:axId val="1194572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4638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Прочие поступления от использования имущества</c:v>
                </c:pt>
                <c:pt idx="2">
                  <c:v>Доходы от продажи з/у</c:v>
                </c:pt>
                <c:pt idx="3">
                  <c:v>Административные штрафы</c:v>
                </c:pt>
                <c:pt idx="4">
                  <c:v>иные штрафы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152.69999999999999</c:v>
                </c:pt>
                <c:pt idx="1">
                  <c:v>873.14</c:v>
                </c:pt>
                <c:pt idx="2">
                  <c:v>0</c:v>
                </c:pt>
                <c:pt idx="3">
                  <c:v>2.56</c:v>
                </c:pt>
                <c:pt idx="4">
                  <c:v>21.62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2-4C0A-B3E6-C4515C679C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00000"/>
                    <a:lumMod val="104000"/>
                  </a:schemeClr>
                </a:gs>
                <a:gs pos="78000">
                  <a:schemeClr val="accent2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Прочие поступления от использования имущества</c:v>
                </c:pt>
                <c:pt idx="2">
                  <c:v>Доходы от продажи з/у</c:v>
                </c:pt>
                <c:pt idx="3">
                  <c:v>Административные штрафы</c:v>
                </c:pt>
                <c:pt idx="4">
                  <c:v>иные штрафы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159.13</c:v>
                </c:pt>
                <c:pt idx="1">
                  <c:v>956.68</c:v>
                </c:pt>
                <c:pt idx="2">
                  <c:v>79.790000000000006</c:v>
                </c:pt>
                <c:pt idx="3">
                  <c:v>2</c:v>
                </c:pt>
                <c:pt idx="4">
                  <c:v>207.53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2-4C0A-B3E6-C4515C679C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138319"/>
        <c:axId val="178132079"/>
        <c:axId val="0"/>
      </c:bar3DChart>
      <c:catAx>
        <c:axId val="17813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132079"/>
        <c:crosses val="autoZero"/>
        <c:auto val="1"/>
        <c:lblAlgn val="ctr"/>
        <c:lblOffset val="100"/>
        <c:noMultiLvlLbl val="0"/>
      </c:catAx>
      <c:valAx>
        <c:axId val="17813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1383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17761.099999999999</c:v>
                </c:pt>
                <c:pt idx="1">
                  <c:v>13560</c:v>
                </c:pt>
                <c:pt idx="2">
                  <c:v>303.62</c:v>
                </c:pt>
                <c:pt idx="3">
                  <c:v>2890.96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D-4116-AB42-13DE140568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16171.5</c:v>
                </c:pt>
                <c:pt idx="1">
                  <c:v>32028.880000000001</c:v>
                </c:pt>
                <c:pt idx="2">
                  <c:v>300.92</c:v>
                </c:pt>
                <c:pt idx="3">
                  <c:v>9383.01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D-4116-AB42-13DE14056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583791"/>
        <c:axId val="113585039"/>
        <c:axId val="106377471"/>
      </c:bar3DChart>
      <c:catAx>
        <c:axId val="11358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85039"/>
        <c:crosses val="autoZero"/>
        <c:auto val="1"/>
        <c:lblAlgn val="ctr"/>
        <c:lblOffset val="100"/>
        <c:noMultiLvlLbl val="0"/>
      </c:catAx>
      <c:valAx>
        <c:axId val="113585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83791"/>
        <c:crosses val="autoZero"/>
        <c:crossBetween val="between"/>
      </c:valAx>
      <c:serAx>
        <c:axId val="106377471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85039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Лист1!$A$2:$A$10</c:f>
              <c:strCache>
                <c:ptCount val="9"/>
                <c:pt idx="0">
                  <c:v>Общегосударственные работы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20125.419999999998</c:v>
                </c:pt>
                <c:pt idx="1">
                  <c:v>300.10000000000002</c:v>
                </c:pt>
                <c:pt idx="2">
                  <c:v>318.43</c:v>
                </c:pt>
                <c:pt idx="3">
                  <c:v>13823.95</c:v>
                </c:pt>
                <c:pt idx="4">
                  <c:v>19780.02</c:v>
                </c:pt>
                <c:pt idx="5">
                  <c:v>577.26</c:v>
                </c:pt>
                <c:pt idx="6">
                  <c:v>9776.81</c:v>
                </c:pt>
                <c:pt idx="7">
                  <c:v>580.69000000000005</c:v>
                </c:pt>
                <c:pt idx="8">
                  <c:v>642.55999999999995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3-4370-B006-CEEE767DC6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Лист1!$A$2:$A$10</c:f>
              <c:strCache>
                <c:ptCount val="9"/>
                <c:pt idx="0">
                  <c:v>Общегосударственные работы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23746.080000000002</c:v>
                </c:pt>
                <c:pt idx="1">
                  <c:v>297.39999999999998</c:v>
                </c:pt>
                <c:pt idx="2">
                  <c:v>7.44</c:v>
                </c:pt>
                <c:pt idx="3">
                  <c:v>20486.09</c:v>
                </c:pt>
                <c:pt idx="4">
                  <c:v>34516.43</c:v>
                </c:pt>
                <c:pt idx="5">
                  <c:v>426.12</c:v>
                </c:pt>
                <c:pt idx="6">
                  <c:v>10468.93</c:v>
                </c:pt>
                <c:pt idx="7">
                  <c:v>587.87</c:v>
                </c:pt>
                <c:pt idx="8">
                  <c:v>1146.3699999999999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3-4370-B006-CEEE767DC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094559"/>
        <c:axId val="289094975"/>
        <c:axId val="106366799"/>
      </c:bar3DChart>
      <c:catAx>
        <c:axId val="28909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094975"/>
        <c:crosses val="autoZero"/>
        <c:auto val="1"/>
        <c:lblAlgn val="ctr"/>
        <c:lblOffset val="100"/>
        <c:noMultiLvlLbl val="0"/>
      </c:catAx>
      <c:valAx>
        <c:axId val="28909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094559"/>
        <c:crosses val="autoZero"/>
        <c:crossBetween val="between"/>
      </c:valAx>
      <c:serAx>
        <c:axId val="10636679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094975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E5FDF-1C41-446B-B5F0-3661DE729C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DDB31E-33D5-435C-86F6-035A01743BF4}">
      <dgm:prSet phldrT="[Текст]" custT="1"/>
      <dgm:spPr/>
      <dgm:t>
        <a:bodyPr/>
        <a:lstStyle/>
        <a:p>
          <a:r>
            <a:rPr lang="ru-RU" sz="1600" b="1" dirty="0"/>
            <a:t>1 этап</a:t>
          </a:r>
        </a:p>
      </dgm:t>
    </dgm:pt>
    <dgm:pt modelId="{2DE74419-E23B-4A42-9342-D90B9CC51E7F}" type="parTrans" cxnId="{858272F3-DEE4-4B0F-9124-3D1476882C3A}">
      <dgm:prSet/>
      <dgm:spPr/>
      <dgm:t>
        <a:bodyPr/>
        <a:lstStyle/>
        <a:p>
          <a:endParaRPr lang="ru-RU"/>
        </a:p>
      </dgm:t>
    </dgm:pt>
    <dgm:pt modelId="{72A10477-95D5-41CF-B6D1-C1F731A8E0EF}" type="sibTrans" cxnId="{858272F3-DEE4-4B0F-9124-3D1476882C3A}">
      <dgm:prSet/>
      <dgm:spPr/>
      <dgm:t>
        <a:bodyPr/>
        <a:lstStyle/>
        <a:p>
          <a:endParaRPr lang="ru-RU"/>
        </a:p>
      </dgm:t>
    </dgm:pt>
    <dgm:pt modelId="{F9ED74F4-54B0-426E-B1ED-85BD5CFDC27F}">
      <dgm:prSet phldrT="[Текст]" custT="1"/>
      <dgm:spPr/>
      <dgm:t>
        <a:bodyPr/>
        <a:lstStyle/>
        <a:p>
          <a:r>
            <a:rPr lang="ru-RU" sz="1800" dirty="0"/>
            <a:t>Составление проекта бюджета</a:t>
          </a:r>
        </a:p>
      </dgm:t>
    </dgm:pt>
    <dgm:pt modelId="{E086EB5E-B259-4825-A269-B9880CFF0405}" type="parTrans" cxnId="{58BAB67E-AF1A-4B84-9F92-6FE68092916E}">
      <dgm:prSet/>
      <dgm:spPr/>
      <dgm:t>
        <a:bodyPr/>
        <a:lstStyle/>
        <a:p>
          <a:endParaRPr lang="ru-RU"/>
        </a:p>
      </dgm:t>
    </dgm:pt>
    <dgm:pt modelId="{09F370AA-7BFE-4844-946C-257571D16C47}" type="sibTrans" cxnId="{58BAB67E-AF1A-4B84-9F92-6FE68092916E}">
      <dgm:prSet/>
      <dgm:spPr/>
      <dgm:t>
        <a:bodyPr/>
        <a:lstStyle/>
        <a:p>
          <a:endParaRPr lang="ru-RU"/>
        </a:p>
      </dgm:t>
    </dgm:pt>
    <dgm:pt modelId="{24B22CC4-107B-4D5E-9EF9-D3DCD48BF5A4}">
      <dgm:prSet phldrT="[Текст]" custT="1"/>
      <dgm:spPr/>
      <dgm:t>
        <a:bodyPr/>
        <a:lstStyle/>
        <a:p>
          <a:r>
            <a:rPr lang="ru-RU" sz="2500" b="1" dirty="0"/>
            <a:t>2 </a:t>
          </a:r>
          <a:r>
            <a:rPr lang="ru-RU" sz="1600" b="1" dirty="0"/>
            <a:t>этап</a:t>
          </a:r>
        </a:p>
      </dgm:t>
    </dgm:pt>
    <dgm:pt modelId="{D565B160-B281-4580-A199-A2F6CA5D996B}" type="parTrans" cxnId="{BA38B40A-B181-454C-898D-000A8219D3E2}">
      <dgm:prSet/>
      <dgm:spPr/>
      <dgm:t>
        <a:bodyPr/>
        <a:lstStyle/>
        <a:p>
          <a:endParaRPr lang="ru-RU"/>
        </a:p>
      </dgm:t>
    </dgm:pt>
    <dgm:pt modelId="{2D57AF89-ED1F-4CF6-9BF8-97C5E2C27A65}" type="sibTrans" cxnId="{BA38B40A-B181-454C-898D-000A8219D3E2}">
      <dgm:prSet/>
      <dgm:spPr/>
      <dgm:t>
        <a:bodyPr/>
        <a:lstStyle/>
        <a:p>
          <a:endParaRPr lang="ru-RU"/>
        </a:p>
      </dgm:t>
    </dgm:pt>
    <dgm:pt modelId="{B3A227AB-281A-45EC-8DB1-D0980FF98056}">
      <dgm:prSet phldrT="[Текст]" custT="1"/>
      <dgm:spPr/>
      <dgm:t>
        <a:bodyPr/>
        <a:lstStyle/>
        <a:p>
          <a:r>
            <a:rPr lang="ru-RU" sz="1800" dirty="0"/>
            <a:t>Рассмотрение проекта бюджета</a:t>
          </a:r>
        </a:p>
      </dgm:t>
    </dgm:pt>
    <dgm:pt modelId="{D2830033-3711-4DAD-8C22-0B8A605CCB49}" type="parTrans" cxnId="{3FF62B83-1FC5-439C-996F-13229AEFD4DE}">
      <dgm:prSet/>
      <dgm:spPr/>
      <dgm:t>
        <a:bodyPr/>
        <a:lstStyle/>
        <a:p>
          <a:endParaRPr lang="ru-RU"/>
        </a:p>
      </dgm:t>
    </dgm:pt>
    <dgm:pt modelId="{89536D31-E294-465A-AB75-DD6CD2D313AF}" type="sibTrans" cxnId="{3FF62B83-1FC5-439C-996F-13229AEFD4DE}">
      <dgm:prSet/>
      <dgm:spPr/>
      <dgm:t>
        <a:bodyPr/>
        <a:lstStyle/>
        <a:p>
          <a:endParaRPr lang="ru-RU"/>
        </a:p>
      </dgm:t>
    </dgm:pt>
    <dgm:pt modelId="{C76C1DF7-3E5D-41ED-9E60-B0A884744A58}">
      <dgm:prSet phldrT="[Текст]"/>
      <dgm:spPr/>
      <dgm:t>
        <a:bodyPr/>
        <a:lstStyle/>
        <a:p>
          <a:r>
            <a:rPr lang="ru-RU" dirty="0"/>
            <a:t>3 этап</a:t>
          </a:r>
        </a:p>
      </dgm:t>
    </dgm:pt>
    <dgm:pt modelId="{D13531AB-9166-4292-AF9E-4E0AB92464A2}" type="parTrans" cxnId="{67F64207-C8BC-4384-9AB9-1669A8093A05}">
      <dgm:prSet/>
      <dgm:spPr/>
      <dgm:t>
        <a:bodyPr/>
        <a:lstStyle/>
        <a:p>
          <a:endParaRPr lang="ru-RU"/>
        </a:p>
      </dgm:t>
    </dgm:pt>
    <dgm:pt modelId="{1ED768FB-328B-42BA-85B1-162F5D33B923}" type="sibTrans" cxnId="{67F64207-C8BC-4384-9AB9-1669A8093A05}">
      <dgm:prSet/>
      <dgm:spPr/>
      <dgm:t>
        <a:bodyPr/>
        <a:lstStyle/>
        <a:p>
          <a:endParaRPr lang="ru-RU"/>
        </a:p>
      </dgm:t>
    </dgm:pt>
    <dgm:pt modelId="{18DB7259-1DE1-4F4A-A052-B1E2BAB3F363}">
      <dgm:prSet phldrT="[Текст]" custT="1"/>
      <dgm:spPr/>
      <dgm:t>
        <a:bodyPr/>
        <a:lstStyle/>
        <a:p>
          <a:r>
            <a:rPr lang="ru-RU" sz="1800" dirty="0"/>
            <a:t>Утверждение бюджета</a:t>
          </a:r>
        </a:p>
      </dgm:t>
    </dgm:pt>
    <dgm:pt modelId="{6DB329B8-EF12-46F4-A76F-DB1AE0E37293}" type="parTrans" cxnId="{785969C5-B672-4AAA-A3F2-8DE78CEB0CC5}">
      <dgm:prSet/>
      <dgm:spPr/>
      <dgm:t>
        <a:bodyPr/>
        <a:lstStyle/>
        <a:p>
          <a:endParaRPr lang="ru-RU"/>
        </a:p>
      </dgm:t>
    </dgm:pt>
    <dgm:pt modelId="{C708EAA0-A591-4238-97F5-3F3705C28991}" type="sibTrans" cxnId="{785969C5-B672-4AAA-A3F2-8DE78CEB0CC5}">
      <dgm:prSet/>
      <dgm:spPr/>
      <dgm:t>
        <a:bodyPr/>
        <a:lstStyle/>
        <a:p>
          <a:endParaRPr lang="ru-RU"/>
        </a:p>
      </dgm:t>
    </dgm:pt>
    <dgm:pt modelId="{216CE848-F138-4C99-801F-D563E62CE2FF}" type="pres">
      <dgm:prSet presAssocID="{FAFE5FDF-1C41-446B-B5F0-3661DE729C7F}" presName="linearFlow" presStyleCnt="0">
        <dgm:presLayoutVars>
          <dgm:dir/>
          <dgm:animLvl val="lvl"/>
          <dgm:resizeHandles val="exact"/>
        </dgm:presLayoutVars>
      </dgm:prSet>
      <dgm:spPr/>
    </dgm:pt>
    <dgm:pt modelId="{87E61711-A393-4AE4-BB51-461E0EE587E5}" type="pres">
      <dgm:prSet presAssocID="{16DDB31E-33D5-435C-86F6-035A01743BF4}" presName="composite" presStyleCnt="0"/>
      <dgm:spPr/>
    </dgm:pt>
    <dgm:pt modelId="{4399C903-0E74-41B1-AC24-240AF5C8BD74}" type="pres">
      <dgm:prSet presAssocID="{16DDB31E-33D5-435C-86F6-035A01743BF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94F8BAB-DE82-4551-BD3A-6D06DC718C50}" type="pres">
      <dgm:prSet presAssocID="{16DDB31E-33D5-435C-86F6-035A01743BF4}" presName="descendantText" presStyleLbl="alignAcc1" presStyleIdx="0" presStyleCnt="3">
        <dgm:presLayoutVars>
          <dgm:bulletEnabled val="1"/>
        </dgm:presLayoutVars>
      </dgm:prSet>
      <dgm:spPr/>
    </dgm:pt>
    <dgm:pt modelId="{5E042D75-2ACA-4BCE-A7B5-ED5016E4F022}" type="pres">
      <dgm:prSet presAssocID="{72A10477-95D5-41CF-B6D1-C1F731A8E0EF}" presName="sp" presStyleCnt="0"/>
      <dgm:spPr/>
    </dgm:pt>
    <dgm:pt modelId="{C8BE364F-9685-4F55-A3C3-48C7BD828D5B}" type="pres">
      <dgm:prSet presAssocID="{24B22CC4-107B-4D5E-9EF9-D3DCD48BF5A4}" presName="composite" presStyleCnt="0"/>
      <dgm:spPr/>
    </dgm:pt>
    <dgm:pt modelId="{43C0A8AC-A0C2-45AC-A299-79D72B215067}" type="pres">
      <dgm:prSet presAssocID="{24B22CC4-107B-4D5E-9EF9-D3DCD48BF5A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B996AFD-842B-482C-8ECE-89AE2D93D76D}" type="pres">
      <dgm:prSet presAssocID="{24B22CC4-107B-4D5E-9EF9-D3DCD48BF5A4}" presName="descendantText" presStyleLbl="alignAcc1" presStyleIdx="1" presStyleCnt="3">
        <dgm:presLayoutVars>
          <dgm:bulletEnabled val="1"/>
        </dgm:presLayoutVars>
      </dgm:prSet>
      <dgm:spPr/>
    </dgm:pt>
    <dgm:pt modelId="{3D543E62-AB47-4318-8E95-A15E2914E3BE}" type="pres">
      <dgm:prSet presAssocID="{2D57AF89-ED1F-4CF6-9BF8-97C5E2C27A65}" presName="sp" presStyleCnt="0"/>
      <dgm:spPr/>
    </dgm:pt>
    <dgm:pt modelId="{6F91F6F3-8D81-4B2A-ACDF-AD1A6499073E}" type="pres">
      <dgm:prSet presAssocID="{C76C1DF7-3E5D-41ED-9E60-B0A884744A58}" presName="composite" presStyleCnt="0"/>
      <dgm:spPr/>
    </dgm:pt>
    <dgm:pt modelId="{CA51D9A0-FD72-42F2-8AB9-CDC01C4CA012}" type="pres">
      <dgm:prSet presAssocID="{C76C1DF7-3E5D-41ED-9E60-B0A884744A5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C6CFA65-C2C5-4CE3-AA35-084CD3411F06}" type="pres">
      <dgm:prSet presAssocID="{C76C1DF7-3E5D-41ED-9E60-B0A884744A5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7F64207-C8BC-4384-9AB9-1669A8093A05}" srcId="{FAFE5FDF-1C41-446B-B5F0-3661DE729C7F}" destId="{C76C1DF7-3E5D-41ED-9E60-B0A884744A58}" srcOrd="2" destOrd="0" parTransId="{D13531AB-9166-4292-AF9E-4E0AB92464A2}" sibTransId="{1ED768FB-328B-42BA-85B1-162F5D33B923}"/>
    <dgm:cxn modelId="{B6890A08-D554-4641-821E-18A785E33AFD}" type="presOf" srcId="{24B22CC4-107B-4D5E-9EF9-D3DCD48BF5A4}" destId="{43C0A8AC-A0C2-45AC-A299-79D72B215067}" srcOrd="0" destOrd="0" presId="urn:microsoft.com/office/officeart/2005/8/layout/chevron2"/>
    <dgm:cxn modelId="{BA38B40A-B181-454C-898D-000A8219D3E2}" srcId="{FAFE5FDF-1C41-446B-B5F0-3661DE729C7F}" destId="{24B22CC4-107B-4D5E-9EF9-D3DCD48BF5A4}" srcOrd="1" destOrd="0" parTransId="{D565B160-B281-4580-A199-A2F6CA5D996B}" sibTransId="{2D57AF89-ED1F-4CF6-9BF8-97C5E2C27A65}"/>
    <dgm:cxn modelId="{1F0BBC39-3EAC-4B44-8814-E06CA717013B}" type="presOf" srcId="{F9ED74F4-54B0-426E-B1ED-85BD5CFDC27F}" destId="{994F8BAB-DE82-4551-BD3A-6D06DC718C50}" srcOrd="0" destOrd="0" presId="urn:microsoft.com/office/officeart/2005/8/layout/chevron2"/>
    <dgm:cxn modelId="{55F0C34D-321E-479D-B41F-60804BAC1AEC}" type="presOf" srcId="{B3A227AB-281A-45EC-8DB1-D0980FF98056}" destId="{9B996AFD-842B-482C-8ECE-89AE2D93D76D}" srcOrd="0" destOrd="0" presId="urn:microsoft.com/office/officeart/2005/8/layout/chevron2"/>
    <dgm:cxn modelId="{58BAB67E-AF1A-4B84-9F92-6FE68092916E}" srcId="{16DDB31E-33D5-435C-86F6-035A01743BF4}" destId="{F9ED74F4-54B0-426E-B1ED-85BD5CFDC27F}" srcOrd="0" destOrd="0" parTransId="{E086EB5E-B259-4825-A269-B9880CFF0405}" sibTransId="{09F370AA-7BFE-4844-946C-257571D16C47}"/>
    <dgm:cxn modelId="{3FF62B83-1FC5-439C-996F-13229AEFD4DE}" srcId="{24B22CC4-107B-4D5E-9EF9-D3DCD48BF5A4}" destId="{B3A227AB-281A-45EC-8DB1-D0980FF98056}" srcOrd="0" destOrd="0" parTransId="{D2830033-3711-4DAD-8C22-0B8A605CCB49}" sibTransId="{89536D31-E294-465A-AB75-DD6CD2D313AF}"/>
    <dgm:cxn modelId="{CBCCE593-FB3D-4BA7-BD4B-EB553145D310}" type="presOf" srcId="{18DB7259-1DE1-4F4A-A052-B1E2BAB3F363}" destId="{8C6CFA65-C2C5-4CE3-AA35-084CD3411F06}" srcOrd="0" destOrd="0" presId="urn:microsoft.com/office/officeart/2005/8/layout/chevron2"/>
    <dgm:cxn modelId="{AA957099-07B0-4640-93AC-8F38DA7AF228}" type="presOf" srcId="{16DDB31E-33D5-435C-86F6-035A01743BF4}" destId="{4399C903-0E74-41B1-AC24-240AF5C8BD74}" srcOrd="0" destOrd="0" presId="urn:microsoft.com/office/officeart/2005/8/layout/chevron2"/>
    <dgm:cxn modelId="{9DCBD8B1-93F7-4BAF-B251-D04DA4CE327A}" type="presOf" srcId="{FAFE5FDF-1C41-446B-B5F0-3661DE729C7F}" destId="{216CE848-F138-4C99-801F-D563E62CE2FF}" srcOrd="0" destOrd="0" presId="urn:microsoft.com/office/officeart/2005/8/layout/chevron2"/>
    <dgm:cxn modelId="{785969C5-B672-4AAA-A3F2-8DE78CEB0CC5}" srcId="{C76C1DF7-3E5D-41ED-9E60-B0A884744A58}" destId="{18DB7259-1DE1-4F4A-A052-B1E2BAB3F363}" srcOrd="0" destOrd="0" parTransId="{6DB329B8-EF12-46F4-A76F-DB1AE0E37293}" sibTransId="{C708EAA0-A591-4238-97F5-3F3705C28991}"/>
    <dgm:cxn modelId="{858272F3-DEE4-4B0F-9124-3D1476882C3A}" srcId="{FAFE5FDF-1C41-446B-B5F0-3661DE729C7F}" destId="{16DDB31E-33D5-435C-86F6-035A01743BF4}" srcOrd="0" destOrd="0" parTransId="{2DE74419-E23B-4A42-9342-D90B9CC51E7F}" sibTransId="{72A10477-95D5-41CF-B6D1-C1F731A8E0EF}"/>
    <dgm:cxn modelId="{C986F6F6-5F82-4C09-B512-416B7E142DE5}" type="presOf" srcId="{C76C1DF7-3E5D-41ED-9E60-B0A884744A58}" destId="{CA51D9A0-FD72-42F2-8AB9-CDC01C4CA012}" srcOrd="0" destOrd="0" presId="urn:microsoft.com/office/officeart/2005/8/layout/chevron2"/>
    <dgm:cxn modelId="{401FFA7D-B046-45AB-8511-59062EDA8B45}" type="presParOf" srcId="{216CE848-F138-4C99-801F-D563E62CE2FF}" destId="{87E61711-A393-4AE4-BB51-461E0EE587E5}" srcOrd="0" destOrd="0" presId="urn:microsoft.com/office/officeart/2005/8/layout/chevron2"/>
    <dgm:cxn modelId="{240D2CE2-BCCA-4DFF-A20D-325546EEDBEA}" type="presParOf" srcId="{87E61711-A393-4AE4-BB51-461E0EE587E5}" destId="{4399C903-0E74-41B1-AC24-240AF5C8BD74}" srcOrd="0" destOrd="0" presId="urn:microsoft.com/office/officeart/2005/8/layout/chevron2"/>
    <dgm:cxn modelId="{D1652EB0-3916-4CC0-A2E0-5C24E2B18881}" type="presParOf" srcId="{87E61711-A393-4AE4-BB51-461E0EE587E5}" destId="{994F8BAB-DE82-4551-BD3A-6D06DC718C50}" srcOrd="1" destOrd="0" presId="urn:microsoft.com/office/officeart/2005/8/layout/chevron2"/>
    <dgm:cxn modelId="{5DFC7718-FF60-478C-AAD0-7AE610B16622}" type="presParOf" srcId="{216CE848-F138-4C99-801F-D563E62CE2FF}" destId="{5E042D75-2ACA-4BCE-A7B5-ED5016E4F022}" srcOrd="1" destOrd="0" presId="urn:microsoft.com/office/officeart/2005/8/layout/chevron2"/>
    <dgm:cxn modelId="{1020E5FD-77C7-4DAF-8C3E-20DF814BDA9A}" type="presParOf" srcId="{216CE848-F138-4C99-801F-D563E62CE2FF}" destId="{C8BE364F-9685-4F55-A3C3-48C7BD828D5B}" srcOrd="2" destOrd="0" presId="urn:microsoft.com/office/officeart/2005/8/layout/chevron2"/>
    <dgm:cxn modelId="{C378E831-C044-4463-9D0D-99A2D9983D4B}" type="presParOf" srcId="{C8BE364F-9685-4F55-A3C3-48C7BD828D5B}" destId="{43C0A8AC-A0C2-45AC-A299-79D72B215067}" srcOrd="0" destOrd="0" presId="urn:microsoft.com/office/officeart/2005/8/layout/chevron2"/>
    <dgm:cxn modelId="{A1222B9C-2B01-4B27-A36C-753D5EBF5F7F}" type="presParOf" srcId="{C8BE364F-9685-4F55-A3C3-48C7BD828D5B}" destId="{9B996AFD-842B-482C-8ECE-89AE2D93D76D}" srcOrd="1" destOrd="0" presId="urn:microsoft.com/office/officeart/2005/8/layout/chevron2"/>
    <dgm:cxn modelId="{F2432474-E696-4AEE-A4B1-FB190A84ECB0}" type="presParOf" srcId="{216CE848-F138-4C99-801F-D563E62CE2FF}" destId="{3D543E62-AB47-4318-8E95-A15E2914E3BE}" srcOrd="3" destOrd="0" presId="urn:microsoft.com/office/officeart/2005/8/layout/chevron2"/>
    <dgm:cxn modelId="{9F0FB414-356A-438F-B816-1B8E597F7BE0}" type="presParOf" srcId="{216CE848-F138-4C99-801F-D563E62CE2FF}" destId="{6F91F6F3-8D81-4B2A-ACDF-AD1A6499073E}" srcOrd="4" destOrd="0" presId="urn:microsoft.com/office/officeart/2005/8/layout/chevron2"/>
    <dgm:cxn modelId="{4705EF24-5699-4D7C-9F1C-3A68DCE1F7BD}" type="presParOf" srcId="{6F91F6F3-8D81-4B2A-ACDF-AD1A6499073E}" destId="{CA51D9A0-FD72-42F2-8AB9-CDC01C4CA012}" srcOrd="0" destOrd="0" presId="urn:microsoft.com/office/officeart/2005/8/layout/chevron2"/>
    <dgm:cxn modelId="{7FD34B35-B74E-41EE-8FEA-E34DB0FE3E4D}" type="presParOf" srcId="{6F91F6F3-8D81-4B2A-ACDF-AD1A6499073E}" destId="{8C6CFA65-C2C5-4CE3-AA35-084CD3411F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E5FDF-1C41-446B-B5F0-3661DE729C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DDB31E-33D5-435C-86F6-035A01743BF4}">
      <dgm:prSet phldrT="[Текст]" custT="1"/>
      <dgm:spPr/>
      <dgm:t>
        <a:bodyPr/>
        <a:lstStyle/>
        <a:p>
          <a:r>
            <a:rPr lang="ru-RU" sz="1600" b="1" dirty="0"/>
            <a:t>4 этап</a:t>
          </a:r>
        </a:p>
      </dgm:t>
    </dgm:pt>
    <dgm:pt modelId="{2DE74419-E23B-4A42-9342-D90B9CC51E7F}" type="parTrans" cxnId="{858272F3-DEE4-4B0F-9124-3D1476882C3A}">
      <dgm:prSet/>
      <dgm:spPr/>
      <dgm:t>
        <a:bodyPr/>
        <a:lstStyle/>
        <a:p>
          <a:endParaRPr lang="ru-RU"/>
        </a:p>
      </dgm:t>
    </dgm:pt>
    <dgm:pt modelId="{72A10477-95D5-41CF-B6D1-C1F731A8E0EF}" type="sibTrans" cxnId="{858272F3-DEE4-4B0F-9124-3D1476882C3A}">
      <dgm:prSet/>
      <dgm:spPr/>
      <dgm:t>
        <a:bodyPr/>
        <a:lstStyle/>
        <a:p>
          <a:endParaRPr lang="ru-RU"/>
        </a:p>
      </dgm:t>
    </dgm:pt>
    <dgm:pt modelId="{F9ED74F4-54B0-426E-B1ED-85BD5CFDC27F}">
      <dgm:prSet phldrT="[Текст]" custT="1"/>
      <dgm:spPr/>
      <dgm:t>
        <a:bodyPr/>
        <a:lstStyle/>
        <a:p>
          <a:r>
            <a:rPr lang="ru-RU" sz="1800" dirty="0"/>
            <a:t>Исполнение бюджета</a:t>
          </a:r>
        </a:p>
      </dgm:t>
    </dgm:pt>
    <dgm:pt modelId="{E086EB5E-B259-4825-A269-B9880CFF0405}" type="parTrans" cxnId="{58BAB67E-AF1A-4B84-9F92-6FE68092916E}">
      <dgm:prSet/>
      <dgm:spPr/>
      <dgm:t>
        <a:bodyPr/>
        <a:lstStyle/>
        <a:p>
          <a:endParaRPr lang="ru-RU"/>
        </a:p>
      </dgm:t>
    </dgm:pt>
    <dgm:pt modelId="{09F370AA-7BFE-4844-946C-257571D16C47}" type="sibTrans" cxnId="{58BAB67E-AF1A-4B84-9F92-6FE68092916E}">
      <dgm:prSet/>
      <dgm:spPr/>
      <dgm:t>
        <a:bodyPr/>
        <a:lstStyle/>
        <a:p>
          <a:endParaRPr lang="ru-RU"/>
        </a:p>
      </dgm:t>
    </dgm:pt>
    <dgm:pt modelId="{24B22CC4-107B-4D5E-9EF9-D3DCD48BF5A4}">
      <dgm:prSet phldrT="[Текст]" custT="1"/>
      <dgm:spPr/>
      <dgm:t>
        <a:bodyPr/>
        <a:lstStyle/>
        <a:p>
          <a:r>
            <a:rPr lang="ru-RU" sz="2500" b="1" dirty="0"/>
            <a:t>5 </a:t>
          </a:r>
          <a:r>
            <a:rPr lang="ru-RU" sz="1600" b="1" dirty="0"/>
            <a:t>этап</a:t>
          </a:r>
        </a:p>
      </dgm:t>
    </dgm:pt>
    <dgm:pt modelId="{D565B160-B281-4580-A199-A2F6CA5D996B}" type="parTrans" cxnId="{BA38B40A-B181-454C-898D-000A8219D3E2}">
      <dgm:prSet/>
      <dgm:spPr/>
      <dgm:t>
        <a:bodyPr/>
        <a:lstStyle/>
        <a:p>
          <a:endParaRPr lang="ru-RU"/>
        </a:p>
      </dgm:t>
    </dgm:pt>
    <dgm:pt modelId="{2D57AF89-ED1F-4CF6-9BF8-97C5E2C27A65}" type="sibTrans" cxnId="{BA38B40A-B181-454C-898D-000A8219D3E2}">
      <dgm:prSet/>
      <dgm:spPr/>
      <dgm:t>
        <a:bodyPr/>
        <a:lstStyle/>
        <a:p>
          <a:endParaRPr lang="ru-RU"/>
        </a:p>
      </dgm:t>
    </dgm:pt>
    <dgm:pt modelId="{B3A227AB-281A-45EC-8DB1-D0980FF98056}">
      <dgm:prSet phldrT="[Текст]" custT="1"/>
      <dgm:spPr/>
      <dgm:t>
        <a:bodyPr/>
        <a:lstStyle/>
        <a:p>
          <a:r>
            <a:rPr lang="ru-RU" sz="1800" dirty="0"/>
            <a:t>Формирование отчета об исполнении бюджета</a:t>
          </a:r>
        </a:p>
      </dgm:t>
    </dgm:pt>
    <dgm:pt modelId="{D2830033-3711-4DAD-8C22-0B8A605CCB49}" type="parTrans" cxnId="{3FF62B83-1FC5-439C-996F-13229AEFD4DE}">
      <dgm:prSet/>
      <dgm:spPr/>
      <dgm:t>
        <a:bodyPr/>
        <a:lstStyle/>
        <a:p>
          <a:endParaRPr lang="ru-RU"/>
        </a:p>
      </dgm:t>
    </dgm:pt>
    <dgm:pt modelId="{89536D31-E294-465A-AB75-DD6CD2D313AF}" type="sibTrans" cxnId="{3FF62B83-1FC5-439C-996F-13229AEFD4DE}">
      <dgm:prSet/>
      <dgm:spPr/>
      <dgm:t>
        <a:bodyPr/>
        <a:lstStyle/>
        <a:p>
          <a:endParaRPr lang="ru-RU"/>
        </a:p>
      </dgm:t>
    </dgm:pt>
    <dgm:pt modelId="{C76C1DF7-3E5D-41ED-9E60-B0A884744A58}">
      <dgm:prSet phldrT="[Текст]"/>
      <dgm:spPr/>
      <dgm:t>
        <a:bodyPr/>
        <a:lstStyle/>
        <a:p>
          <a:r>
            <a:rPr lang="ru-RU" dirty="0"/>
            <a:t>6 этап</a:t>
          </a:r>
        </a:p>
      </dgm:t>
    </dgm:pt>
    <dgm:pt modelId="{D13531AB-9166-4292-AF9E-4E0AB92464A2}" type="parTrans" cxnId="{67F64207-C8BC-4384-9AB9-1669A8093A05}">
      <dgm:prSet/>
      <dgm:spPr/>
      <dgm:t>
        <a:bodyPr/>
        <a:lstStyle/>
        <a:p>
          <a:endParaRPr lang="ru-RU"/>
        </a:p>
      </dgm:t>
    </dgm:pt>
    <dgm:pt modelId="{1ED768FB-328B-42BA-85B1-162F5D33B923}" type="sibTrans" cxnId="{67F64207-C8BC-4384-9AB9-1669A8093A05}">
      <dgm:prSet/>
      <dgm:spPr/>
      <dgm:t>
        <a:bodyPr/>
        <a:lstStyle/>
        <a:p>
          <a:endParaRPr lang="ru-RU"/>
        </a:p>
      </dgm:t>
    </dgm:pt>
    <dgm:pt modelId="{18DB7259-1DE1-4F4A-A052-B1E2BAB3F363}">
      <dgm:prSet phldrT="[Текст]" custT="1"/>
      <dgm:spPr/>
      <dgm:t>
        <a:bodyPr/>
        <a:lstStyle/>
        <a:p>
          <a:r>
            <a:rPr lang="ru-RU" sz="1800" dirty="0"/>
            <a:t>Муниципальный финансовый контроль</a:t>
          </a:r>
        </a:p>
      </dgm:t>
    </dgm:pt>
    <dgm:pt modelId="{6DB329B8-EF12-46F4-A76F-DB1AE0E37293}" type="parTrans" cxnId="{785969C5-B672-4AAA-A3F2-8DE78CEB0CC5}">
      <dgm:prSet/>
      <dgm:spPr/>
      <dgm:t>
        <a:bodyPr/>
        <a:lstStyle/>
        <a:p>
          <a:endParaRPr lang="ru-RU"/>
        </a:p>
      </dgm:t>
    </dgm:pt>
    <dgm:pt modelId="{C708EAA0-A591-4238-97F5-3F3705C28991}" type="sibTrans" cxnId="{785969C5-B672-4AAA-A3F2-8DE78CEB0CC5}">
      <dgm:prSet/>
      <dgm:spPr/>
      <dgm:t>
        <a:bodyPr/>
        <a:lstStyle/>
        <a:p>
          <a:endParaRPr lang="ru-RU"/>
        </a:p>
      </dgm:t>
    </dgm:pt>
    <dgm:pt modelId="{216CE848-F138-4C99-801F-D563E62CE2FF}" type="pres">
      <dgm:prSet presAssocID="{FAFE5FDF-1C41-446B-B5F0-3661DE729C7F}" presName="linearFlow" presStyleCnt="0">
        <dgm:presLayoutVars>
          <dgm:dir/>
          <dgm:animLvl val="lvl"/>
          <dgm:resizeHandles val="exact"/>
        </dgm:presLayoutVars>
      </dgm:prSet>
      <dgm:spPr/>
    </dgm:pt>
    <dgm:pt modelId="{87E61711-A393-4AE4-BB51-461E0EE587E5}" type="pres">
      <dgm:prSet presAssocID="{16DDB31E-33D5-435C-86F6-035A01743BF4}" presName="composite" presStyleCnt="0"/>
      <dgm:spPr/>
    </dgm:pt>
    <dgm:pt modelId="{4399C903-0E74-41B1-AC24-240AF5C8BD74}" type="pres">
      <dgm:prSet presAssocID="{16DDB31E-33D5-435C-86F6-035A01743BF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94F8BAB-DE82-4551-BD3A-6D06DC718C50}" type="pres">
      <dgm:prSet presAssocID="{16DDB31E-33D5-435C-86F6-035A01743BF4}" presName="descendantText" presStyleLbl="alignAcc1" presStyleIdx="0" presStyleCnt="3">
        <dgm:presLayoutVars>
          <dgm:bulletEnabled val="1"/>
        </dgm:presLayoutVars>
      </dgm:prSet>
      <dgm:spPr/>
    </dgm:pt>
    <dgm:pt modelId="{5E042D75-2ACA-4BCE-A7B5-ED5016E4F022}" type="pres">
      <dgm:prSet presAssocID="{72A10477-95D5-41CF-B6D1-C1F731A8E0EF}" presName="sp" presStyleCnt="0"/>
      <dgm:spPr/>
    </dgm:pt>
    <dgm:pt modelId="{C8BE364F-9685-4F55-A3C3-48C7BD828D5B}" type="pres">
      <dgm:prSet presAssocID="{24B22CC4-107B-4D5E-9EF9-D3DCD48BF5A4}" presName="composite" presStyleCnt="0"/>
      <dgm:spPr/>
    </dgm:pt>
    <dgm:pt modelId="{43C0A8AC-A0C2-45AC-A299-79D72B215067}" type="pres">
      <dgm:prSet presAssocID="{24B22CC4-107B-4D5E-9EF9-D3DCD48BF5A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B996AFD-842B-482C-8ECE-89AE2D93D76D}" type="pres">
      <dgm:prSet presAssocID="{24B22CC4-107B-4D5E-9EF9-D3DCD48BF5A4}" presName="descendantText" presStyleLbl="alignAcc1" presStyleIdx="1" presStyleCnt="3">
        <dgm:presLayoutVars>
          <dgm:bulletEnabled val="1"/>
        </dgm:presLayoutVars>
      </dgm:prSet>
      <dgm:spPr/>
    </dgm:pt>
    <dgm:pt modelId="{3D543E62-AB47-4318-8E95-A15E2914E3BE}" type="pres">
      <dgm:prSet presAssocID="{2D57AF89-ED1F-4CF6-9BF8-97C5E2C27A65}" presName="sp" presStyleCnt="0"/>
      <dgm:spPr/>
    </dgm:pt>
    <dgm:pt modelId="{6F91F6F3-8D81-4B2A-ACDF-AD1A6499073E}" type="pres">
      <dgm:prSet presAssocID="{C76C1DF7-3E5D-41ED-9E60-B0A884744A58}" presName="composite" presStyleCnt="0"/>
      <dgm:spPr/>
    </dgm:pt>
    <dgm:pt modelId="{CA51D9A0-FD72-42F2-8AB9-CDC01C4CA012}" type="pres">
      <dgm:prSet presAssocID="{C76C1DF7-3E5D-41ED-9E60-B0A884744A5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C6CFA65-C2C5-4CE3-AA35-084CD3411F06}" type="pres">
      <dgm:prSet presAssocID="{C76C1DF7-3E5D-41ED-9E60-B0A884744A5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7F64207-C8BC-4384-9AB9-1669A8093A05}" srcId="{FAFE5FDF-1C41-446B-B5F0-3661DE729C7F}" destId="{C76C1DF7-3E5D-41ED-9E60-B0A884744A58}" srcOrd="2" destOrd="0" parTransId="{D13531AB-9166-4292-AF9E-4E0AB92464A2}" sibTransId="{1ED768FB-328B-42BA-85B1-162F5D33B923}"/>
    <dgm:cxn modelId="{B6890A08-D554-4641-821E-18A785E33AFD}" type="presOf" srcId="{24B22CC4-107B-4D5E-9EF9-D3DCD48BF5A4}" destId="{43C0A8AC-A0C2-45AC-A299-79D72B215067}" srcOrd="0" destOrd="0" presId="urn:microsoft.com/office/officeart/2005/8/layout/chevron2"/>
    <dgm:cxn modelId="{BA38B40A-B181-454C-898D-000A8219D3E2}" srcId="{FAFE5FDF-1C41-446B-B5F0-3661DE729C7F}" destId="{24B22CC4-107B-4D5E-9EF9-D3DCD48BF5A4}" srcOrd="1" destOrd="0" parTransId="{D565B160-B281-4580-A199-A2F6CA5D996B}" sibTransId="{2D57AF89-ED1F-4CF6-9BF8-97C5E2C27A65}"/>
    <dgm:cxn modelId="{1F0BBC39-3EAC-4B44-8814-E06CA717013B}" type="presOf" srcId="{F9ED74F4-54B0-426E-B1ED-85BD5CFDC27F}" destId="{994F8BAB-DE82-4551-BD3A-6D06DC718C50}" srcOrd="0" destOrd="0" presId="urn:microsoft.com/office/officeart/2005/8/layout/chevron2"/>
    <dgm:cxn modelId="{55F0C34D-321E-479D-B41F-60804BAC1AEC}" type="presOf" srcId="{B3A227AB-281A-45EC-8DB1-D0980FF98056}" destId="{9B996AFD-842B-482C-8ECE-89AE2D93D76D}" srcOrd="0" destOrd="0" presId="urn:microsoft.com/office/officeart/2005/8/layout/chevron2"/>
    <dgm:cxn modelId="{58BAB67E-AF1A-4B84-9F92-6FE68092916E}" srcId="{16DDB31E-33D5-435C-86F6-035A01743BF4}" destId="{F9ED74F4-54B0-426E-B1ED-85BD5CFDC27F}" srcOrd="0" destOrd="0" parTransId="{E086EB5E-B259-4825-A269-B9880CFF0405}" sibTransId="{09F370AA-7BFE-4844-946C-257571D16C47}"/>
    <dgm:cxn modelId="{3FF62B83-1FC5-439C-996F-13229AEFD4DE}" srcId="{24B22CC4-107B-4D5E-9EF9-D3DCD48BF5A4}" destId="{B3A227AB-281A-45EC-8DB1-D0980FF98056}" srcOrd="0" destOrd="0" parTransId="{D2830033-3711-4DAD-8C22-0B8A605CCB49}" sibTransId="{89536D31-E294-465A-AB75-DD6CD2D313AF}"/>
    <dgm:cxn modelId="{CBCCE593-FB3D-4BA7-BD4B-EB553145D310}" type="presOf" srcId="{18DB7259-1DE1-4F4A-A052-B1E2BAB3F363}" destId="{8C6CFA65-C2C5-4CE3-AA35-084CD3411F06}" srcOrd="0" destOrd="0" presId="urn:microsoft.com/office/officeart/2005/8/layout/chevron2"/>
    <dgm:cxn modelId="{AA957099-07B0-4640-93AC-8F38DA7AF228}" type="presOf" srcId="{16DDB31E-33D5-435C-86F6-035A01743BF4}" destId="{4399C903-0E74-41B1-AC24-240AF5C8BD74}" srcOrd="0" destOrd="0" presId="urn:microsoft.com/office/officeart/2005/8/layout/chevron2"/>
    <dgm:cxn modelId="{9DCBD8B1-93F7-4BAF-B251-D04DA4CE327A}" type="presOf" srcId="{FAFE5FDF-1C41-446B-B5F0-3661DE729C7F}" destId="{216CE848-F138-4C99-801F-D563E62CE2FF}" srcOrd="0" destOrd="0" presId="urn:microsoft.com/office/officeart/2005/8/layout/chevron2"/>
    <dgm:cxn modelId="{785969C5-B672-4AAA-A3F2-8DE78CEB0CC5}" srcId="{C76C1DF7-3E5D-41ED-9E60-B0A884744A58}" destId="{18DB7259-1DE1-4F4A-A052-B1E2BAB3F363}" srcOrd="0" destOrd="0" parTransId="{6DB329B8-EF12-46F4-A76F-DB1AE0E37293}" sibTransId="{C708EAA0-A591-4238-97F5-3F3705C28991}"/>
    <dgm:cxn modelId="{858272F3-DEE4-4B0F-9124-3D1476882C3A}" srcId="{FAFE5FDF-1C41-446B-B5F0-3661DE729C7F}" destId="{16DDB31E-33D5-435C-86F6-035A01743BF4}" srcOrd="0" destOrd="0" parTransId="{2DE74419-E23B-4A42-9342-D90B9CC51E7F}" sibTransId="{72A10477-95D5-41CF-B6D1-C1F731A8E0EF}"/>
    <dgm:cxn modelId="{C986F6F6-5F82-4C09-B512-416B7E142DE5}" type="presOf" srcId="{C76C1DF7-3E5D-41ED-9E60-B0A884744A58}" destId="{CA51D9A0-FD72-42F2-8AB9-CDC01C4CA012}" srcOrd="0" destOrd="0" presId="urn:microsoft.com/office/officeart/2005/8/layout/chevron2"/>
    <dgm:cxn modelId="{401FFA7D-B046-45AB-8511-59062EDA8B45}" type="presParOf" srcId="{216CE848-F138-4C99-801F-D563E62CE2FF}" destId="{87E61711-A393-4AE4-BB51-461E0EE587E5}" srcOrd="0" destOrd="0" presId="urn:microsoft.com/office/officeart/2005/8/layout/chevron2"/>
    <dgm:cxn modelId="{240D2CE2-BCCA-4DFF-A20D-325546EEDBEA}" type="presParOf" srcId="{87E61711-A393-4AE4-BB51-461E0EE587E5}" destId="{4399C903-0E74-41B1-AC24-240AF5C8BD74}" srcOrd="0" destOrd="0" presId="urn:microsoft.com/office/officeart/2005/8/layout/chevron2"/>
    <dgm:cxn modelId="{D1652EB0-3916-4CC0-A2E0-5C24E2B18881}" type="presParOf" srcId="{87E61711-A393-4AE4-BB51-461E0EE587E5}" destId="{994F8BAB-DE82-4551-BD3A-6D06DC718C50}" srcOrd="1" destOrd="0" presId="urn:microsoft.com/office/officeart/2005/8/layout/chevron2"/>
    <dgm:cxn modelId="{5DFC7718-FF60-478C-AAD0-7AE610B16622}" type="presParOf" srcId="{216CE848-F138-4C99-801F-D563E62CE2FF}" destId="{5E042D75-2ACA-4BCE-A7B5-ED5016E4F022}" srcOrd="1" destOrd="0" presId="urn:microsoft.com/office/officeart/2005/8/layout/chevron2"/>
    <dgm:cxn modelId="{1020E5FD-77C7-4DAF-8C3E-20DF814BDA9A}" type="presParOf" srcId="{216CE848-F138-4C99-801F-D563E62CE2FF}" destId="{C8BE364F-9685-4F55-A3C3-48C7BD828D5B}" srcOrd="2" destOrd="0" presId="urn:microsoft.com/office/officeart/2005/8/layout/chevron2"/>
    <dgm:cxn modelId="{C378E831-C044-4463-9D0D-99A2D9983D4B}" type="presParOf" srcId="{C8BE364F-9685-4F55-A3C3-48C7BD828D5B}" destId="{43C0A8AC-A0C2-45AC-A299-79D72B215067}" srcOrd="0" destOrd="0" presId="urn:microsoft.com/office/officeart/2005/8/layout/chevron2"/>
    <dgm:cxn modelId="{A1222B9C-2B01-4B27-A36C-753D5EBF5F7F}" type="presParOf" srcId="{C8BE364F-9685-4F55-A3C3-48C7BD828D5B}" destId="{9B996AFD-842B-482C-8ECE-89AE2D93D76D}" srcOrd="1" destOrd="0" presId="urn:microsoft.com/office/officeart/2005/8/layout/chevron2"/>
    <dgm:cxn modelId="{F2432474-E696-4AEE-A4B1-FB190A84ECB0}" type="presParOf" srcId="{216CE848-F138-4C99-801F-D563E62CE2FF}" destId="{3D543E62-AB47-4318-8E95-A15E2914E3BE}" srcOrd="3" destOrd="0" presId="urn:microsoft.com/office/officeart/2005/8/layout/chevron2"/>
    <dgm:cxn modelId="{9F0FB414-356A-438F-B816-1B8E597F7BE0}" type="presParOf" srcId="{216CE848-F138-4C99-801F-D563E62CE2FF}" destId="{6F91F6F3-8D81-4B2A-ACDF-AD1A6499073E}" srcOrd="4" destOrd="0" presId="urn:microsoft.com/office/officeart/2005/8/layout/chevron2"/>
    <dgm:cxn modelId="{4705EF24-5699-4D7C-9F1C-3A68DCE1F7BD}" type="presParOf" srcId="{6F91F6F3-8D81-4B2A-ACDF-AD1A6499073E}" destId="{CA51D9A0-FD72-42F2-8AB9-CDC01C4CA012}" srcOrd="0" destOrd="0" presId="urn:microsoft.com/office/officeart/2005/8/layout/chevron2"/>
    <dgm:cxn modelId="{7FD34B35-B74E-41EE-8FEA-E34DB0FE3E4D}" type="presParOf" srcId="{6F91F6F3-8D81-4B2A-ACDF-AD1A6499073E}" destId="{8C6CFA65-C2C5-4CE3-AA35-084CD3411F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9C903-0E74-41B1-AC24-240AF5C8BD74}">
      <dsp:nvSpPr>
        <dsp:cNvPr id="0" name=""/>
        <dsp:cNvSpPr/>
      </dsp:nvSpPr>
      <dsp:spPr>
        <a:xfrm rot="5400000">
          <a:off x="-220360" y="221114"/>
          <a:ext cx="1469073" cy="1028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 этап</a:t>
          </a:r>
        </a:p>
      </dsp:txBody>
      <dsp:txXfrm rot="-5400000">
        <a:off x="2" y="514929"/>
        <a:ext cx="1028351" cy="440722"/>
      </dsp:txXfrm>
    </dsp:sp>
    <dsp:sp modelId="{994F8BAB-DE82-4551-BD3A-6D06DC718C50}">
      <dsp:nvSpPr>
        <dsp:cNvPr id="0" name=""/>
        <dsp:cNvSpPr/>
      </dsp:nvSpPr>
      <dsp:spPr>
        <a:xfrm rot="5400000">
          <a:off x="2741826" y="-1712722"/>
          <a:ext cx="954897" cy="4381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Составление проекта бюджета</a:t>
          </a:r>
        </a:p>
      </dsp:txBody>
      <dsp:txXfrm rot="-5400000">
        <a:off x="1028351" y="47367"/>
        <a:ext cx="4335234" cy="861669"/>
      </dsp:txXfrm>
    </dsp:sp>
    <dsp:sp modelId="{43C0A8AC-A0C2-45AC-A299-79D72B215067}">
      <dsp:nvSpPr>
        <dsp:cNvPr id="0" name=""/>
        <dsp:cNvSpPr/>
      </dsp:nvSpPr>
      <dsp:spPr>
        <a:xfrm rot="5400000">
          <a:off x="-220360" y="1494276"/>
          <a:ext cx="1469073" cy="1028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2 </a:t>
          </a:r>
          <a:r>
            <a:rPr lang="ru-RU" sz="1600" b="1" kern="1200" dirty="0"/>
            <a:t>этап</a:t>
          </a:r>
        </a:p>
      </dsp:txBody>
      <dsp:txXfrm rot="-5400000">
        <a:off x="2" y="1788091"/>
        <a:ext cx="1028351" cy="440722"/>
      </dsp:txXfrm>
    </dsp:sp>
    <dsp:sp modelId="{9B996AFD-842B-482C-8ECE-89AE2D93D76D}">
      <dsp:nvSpPr>
        <dsp:cNvPr id="0" name=""/>
        <dsp:cNvSpPr/>
      </dsp:nvSpPr>
      <dsp:spPr>
        <a:xfrm rot="5400000">
          <a:off x="2741826" y="-439559"/>
          <a:ext cx="954897" cy="4381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Рассмотрение проекта бюджета</a:t>
          </a:r>
        </a:p>
      </dsp:txBody>
      <dsp:txXfrm rot="-5400000">
        <a:off x="1028351" y="1320530"/>
        <a:ext cx="4335234" cy="861669"/>
      </dsp:txXfrm>
    </dsp:sp>
    <dsp:sp modelId="{CA51D9A0-FD72-42F2-8AB9-CDC01C4CA012}">
      <dsp:nvSpPr>
        <dsp:cNvPr id="0" name=""/>
        <dsp:cNvSpPr/>
      </dsp:nvSpPr>
      <dsp:spPr>
        <a:xfrm rot="5400000">
          <a:off x="-220360" y="2767439"/>
          <a:ext cx="1469073" cy="1028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3 этап</a:t>
          </a:r>
        </a:p>
      </dsp:txBody>
      <dsp:txXfrm rot="-5400000">
        <a:off x="2" y="3061254"/>
        <a:ext cx="1028351" cy="440722"/>
      </dsp:txXfrm>
    </dsp:sp>
    <dsp:sp modelId="{8C6CFA65-C2C5-4CE3-AA35-084CD3411F06}">
      <dsp:nvSpPr>
        <dsp:cNvPr id="0" name=""/>
        <dsp:cNvSpPr/>
      </dsp:nvSpPr>
      <dsp:spPr>
        <a:xfrm rot="5400000">
          <a:off x="2741826" y="833603"/>
          <a:ext cx="954897" cy="4381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Утверждение бюджета</a:t>
          </a:r>
        </a:p>
      </dsp:txBody>
      <dsp:txXfrm rot="-5400000">
        <a:off x="1028351" y="2593692"/>
        <a:ext cx="4335234" cy="861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9C903-0E74-41B1-AC24-240AF5C8BD74}">
      <dsp:nvSpPr>
        <dsp:cNvPr id="0" name=""/>
        <dsp:cNvSpPr/>
      </dsp:nvSpPr>
      <dsp:spPr>
        <a:xfrm rot="5400000">
          <a:off x="-220360" y="221114"/>
          <a:ext cx="1469073" cy="1028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4 этап</a:t>
          </a:r>
        </a:p>
      </dsp:txBody>
      <dsp:txXfrm rot="-5400000">
        <a:off x="2" y="514929"/>
        <a:ext cx="1028351" cy="440722"/>
      </dsp:txXfrm>
    </dsp:sp>
    <dsp:sp modelId="{994F8BAB-DE82-4551-BD3A-6D06DC718C50}">
      <dsp:nvSpPr>
        <dsp:cNvPr id="0" name=""/>
        <dsp:cNvSpPr/>
      </dsp:nvSpPr>
      <dsp:spPr>
        <a:xfrm rot="5400000">
          <a:off x="2589426" y="-1560322"/>
          <a:ext cx="954897" cy="4077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Исполнение бюджета</a:t>
          </a:r>
        </a:p>
      </dsp:txBody>
      <dsp:txXfrm rot="-5400000">
        <a:off x="1028351" y="47367"/>
        <a:ext cx="4030433" cy="861669"/>
      </dsp:txXfrm>
    </dsp:sp>
    <dsp:sp modelId="{43C0A8AC-A0C2-45AC-A299-79D72B215067}">
      <dsp:nvSpPr>
        <dsp:cNvPr id="0" name=""/>
        <dsp:cNvSpPr/>
      </dsp:nvSpPr>
      <dsp:spPr>
        <a:xfrm rot="5400000">
          <a:off x="-220360" y="1494276"/>
          <a:ext cx="1469073" cy="1028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5 </a:t>
          </a:r>
          <a:r>
            <a:rPr lang="ru-RU" sz="1600" b="1" kern="1200" dirty="0"/>
            <a:t>этап</a:t>
          </a:r>
        </a:p>
      </dsp:txBody>
      <dsp:txXfrm rot="-5400000">
        <a:off x="2" y="1788091"/>
        <a:ext cx="1028351" cy="440722"/>
      </dsp:txXfrm>
    </dsp:sp>
    <dsp:sp modelId="{9B996AFD-842B-482C-8ECE-89AE2D93D76D}">
      <dsp:nvSpPr>
        <dsp:cNvPr id="0" name=""/>
        <dsp:cNvSpPr/>
      </dsp:nvSpPr>
      <dsp:spPr>
        <a:xfrm rot="5400000">
          <a:off x="2589426" y="-287159"/>
          <a:ext cx="954897" cy="4077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Формирование отчета об исполнении бюджета</a:t>
          </a:r>
        </a:p>
      </dsp:txBody>
      <dsp:txXfrm rot="-5400000">
        <a:off x="1028351" y="1320530"/>
        <a:ext cx="4030433" cy="861669"/>
      </dsp:txXfrm>
    </dsp:sp>
    <dsp:sp modelId="{CA51D9A0-FD72-42F2-8AB9-CDC01C4CA012}">
      <dsp:nvSpPr>
        <dsp:cNvPr id="0" name=""/>
        <dsp:cNvSpPr/>
      </dsp:nvSpPr>
      <dsp:spPr>
        <a:xfrm rot="5400000">
          <a:off x="-220360" y="2767439"/>
          <a:ext cx="1469073" cy="1028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6 этап</a:t>
          </a:r>
        </a:p>
      </dsp:txBody>
      <dsp:txXfrm rot="-5400000">
        <a:off x="2" y="3061254"/>
        <a:ext cx="1028351" cy="440722"/>
      </dsp:txXfrm>
    </dsp:sp>
    <dsp:sp modelId="{8C6CFA65-C2C5-4CE3-AA35-084CD3411F06}">
      <dsp:nvSpPr>
        <dsp:cNvPr id="0" name=""/>
        <dsp:cNvSpPr/>
      </dsp:nvSpPr>
      <dsp:spPr>
        <a:xfrm rot="5400000">
          <a:off x="2589426" y="986003"/>
          <a:ext cx="954897" cy="4077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Муниципальный финансовый контроль</a:t>
          </a:r>
        </a:p>
      </dsp:txBody>
      <dsp:txXfrm rot="-5400000">
        <a:off x="1028351" y="2593692"/>
        <a:ext cx="4030433" cy="861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7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7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25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5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3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2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3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5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8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9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4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4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5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0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201DE-28E5-4A2B-9CD3-A24E2E95757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F308-0816-48B5-AA34-28AB07DE6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15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01ABB9-4911-4C88-BFD6-56CB8A4EC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891823"/>
            <a:ext cx="8269111" cy="189653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исполнения бюджета за 2021 год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7AD8A84-FD4D-4F86-871F-22E7CB85A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9448800" cy="166228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«Пудомягское сельское поселение» Гатчинского муниципального района Ленинградской области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F5849B-2129-412F-9766-DAE87FF7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169" y="1291402"/>
            <a:ext cx="1304475" cy="13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84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AAF06-50D2-4E24-99C7-B31E1FBA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8" y="762000"/>
            <a:ext cx="10975621" cy="1295400"/>
          </a:xfrm>
        </p:spPr>
        <p:txBody>
          <a:bodyPr>
            <a:normAutofit/>
          </a:bodyPr>
          <a:lstStyle/>
          <a:p>
            <a:r>
              <a:rPr lang="ru-RU" dirty="0"/>
              <a:t>Бюджет Пудомягского сельского поселения 2021 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3D92DF-A71A-47A0-A1F0-CD5482BB6C0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1" b="16861"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EE4966-0EBD-40B6-9CB8-F5012B42C20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0" b="10730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A69A37F2-34E4-4ADD-9B3C-D0FD92DCBAC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4191001"/>
            <a:ext cx="3448935" cy="2027684"/>
          </a:xfrm>
        </p:spPr>
        <p:txBody>
          <a:bodyPr/>
          <a:lstStyle/>
          <a:p>
            <a:r>
              <a:rPr lang="ru-RU" dirty="0"/>
              <a:t>Расходная часть бюджета за 2021 год исполнена в сумме 91 682,73 тысяч рублей, или 96,17% к уточненному годовому плану 95 337,45 тысяч рублей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2BCCEE-AE81-4144-A47C-9AE527D79F42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2" b="10712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A486D2B0-2C1F-4D77-AF5C-A0B5EA19EF26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4190999"/>
            <a:ext cx="3452445" cy="2027684"/>
          </a:xfrm>
        </p:spPr>
        <p:txBody>
          <a:bodyPr/>
          <a:lstStyle/>
          <a:p>
            <a:r>
              <a:rPr lang="ru-RU" dirty="0"/>
              <a:t>Профицит </a:t>
            </a:r>
            <a:r>
              <a:rPr lang="ru-RU"/>
              <a:t>бюджета составляет 1 228,95</a:t>
            </a:r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747FB12D-C779-467C-93C2-FEB2F17FD2F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975" y="4191001"/>
            <a:ext cx="3451225" cy="2027238"/>
          </a:xfrm>
        </p:spPr>
        <p:txBody>
          <a:bodyPr>
            <a:normAutofit fontScale="92500" lnSpcReduction="20000"/>
          </a:bodyPr>
          <a:lstStyle/>
          <a:p>
            <a:r>
              <a:rPr lang="ru-RU" sz="1200" dirty="0"/>
              <a:t>Бюджетные назначения по доходам бюджета МО на 2021 год составляют – 29 469,46 тыс. руб., в том числе: по налоговым доходам – 28 439,41 тыс. руб. (96,50 % от общей суммы),; по неналоговым доходам – 1 030,04 тыс. руб. (3,50 % от общей суммы).</a:t>
            </a:r>
          </a:p>
          <a:p>
            <a:r>
              <a:rPr lang="ru-RU" sz="1200" dirty="0"/>
              <a:t>За отчетный период в бюджет МО поступило – 17 701,45 тыс. руб. (63,43 % от бюджетных назначений на 2021 год), в том числе: по налоговым доходам – 33 607,56 тыс. руб. (118,17 % от бюджетных назначений на 2021 год); по неналоговым доходам – 1 419,83 тыс. руб. (137,84 % от бюджетных назначений на 2021 год).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602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D2978-DC55-4A0D-B1D9-867D82B0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ДОХОДОВ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БЮДЖЕТА ЗА 2021 ГОД (ТЫС. РУБ.)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A0C0AD3-3D50-4F44-B781-3104A6D41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473492"/>
              </p:ext>
            </p:extLst>
          </p:nvPr>
        </p:nvGraphicFramePr>
        <p:xfrm>
          <a:off x="1840089" y="2193925"/>
          <a:ext cx="8184444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88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AEA5D-EE88-4D52-8E17-7D4A4E99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налоговых доходов бюджета за 2021 год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12C25C5-2913-482A-9E06-4C742E802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752675"/>
              </p:ext>
            </p:extLst>
          </p:nvPr>
        </p:nvGraphicFramePr>
        <p:xfrm>
          <a:off x="685800" y="2193925"/>
          <a:ext cx="10820400" cy="442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40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AF5A0-B1C0-4FCE-BA1B-CBA8F09B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СТРУКТУРА НЕНАЛОГОВЫХ ДОХОДОВ БЮДЖЕТА</a:t>
            </a:r>
            <a:br>
              <a:rPr lang="ru-RU" sz="2800" b="1" dirty="0"/>
            </a:br>
            <a:r>
              <a:rPr lang="ru-RU" sz="2800" b="1" dirty="0"/>
              <a:t>ЗА 2021 ГОД (ТЫС. РУБ.)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DC73520-9449-462C-85AF-0B89BC689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39890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77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4E111-87A2-4980-9A72-8758BF97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СТРУКТУРА БЕЗВОЗМЕЗДНЫХ ПОСТУПЛЕНИЙ (ТЫС. РУБ.)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40978D0-193D-45DE-BAB2-4A481940D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81994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02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B22A3-9829-4ACB-BAE7-C8ED7D0B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Расходы бюджета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4F40D-7CFE-4A51-82B2-DACF046D0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Расходы бюджета – это денежные средства, направленные на финансовое обеспечение задач и функций государственного и местного самоуправления</a:t>
            </a:r>
          </a:p>
          <a:p>
            <a:pPr marL="0" indent="0">
              <a:buNone/>
            </a:pPr>
            <a:r>
              <a:rPr lang="ru-RU" b="1" dirty="0"/>
              <a:t>Классификация расходов бюджета:</a:t>
            </a:r>
          </a:p>
          <a:p>
            <a:pPr marL="0" indent="0">
              <a:buNone/>
            </a:pPr>
            <a:r>
              <a:rPr lang="ru-RU" sz="1800" i="1" dirty="0"/>
              <a:t>Код раздела 0100 – Общегосударственные вопросы</a:t>
            </a:r>
          </a:p>
          <a:p>
            <a:pPr marL="0" indent="0">
              <a:buNone/>
            </a:pPr>
            <a:r>
              <a:rPr lang="ru-RU" sz="1800" i="1" dirty="0"/>
              <a:t>Код раздела 0200 – Национальная оборона</a:t>
            </a:r>
          </a:p>
          <a:p>
            <a:pPr marL="0" indent="0">
              <a:buNone/>
            </a:pPr>
            <a:r>
              <a:rPr lang="ru-RU" sz="1800" i="1" dirty="0"/>
              <a:t>Код раздела 0300 – Национальная безопасность и правоохранительная деятельность</a:t>
            </a:r>
          </a:p>
          <a:p>
            <a:pPr marL="0" indent="0">
              <a:buNone/>
            </a:pPr>
            <a:r>
              <a:rPr lang="ru-RU" sz="1800" i="1" dirty="0"/>
              <a:t>Код раздела 0400 - Национальная экономика</a:t>
            </a:r>
          </a:p>
          <a:p>
            <a:pPr marL="0" indent="0">
              <a:buNone/>
            </a:pPr>
            <a:r>
              <a:rPr lang="ru-RU" sz="1800" i="1" dirty="0"/>
              <a:t>Код раздела 0500 – ЖКХ</a:t>
            </a:r>
          </a:p>
          <a:p>
            <a:pPr marL="0" indent="0">
              <a:buNone/>
            </a:pPr>
            <a:r>
              <a:rPr lang="ru-RU" sz="1800" i="1" dirty="0"/>
              <a:t>Код раздела 0700 – Образование</a:t>
            </a:r>
          </a:p>
          <a:p>
            <a:pPr marL="0" indent="0">
              <a:buNone/>
            </a:pPr>
            <a:r>
              <a:rPr lang="ru-RU" sz="1800" i="1" dirty="0"/>
              <a:t>Код раздела 0800 – Культура, кинематография</a:t>
            </a:r>
          </a:p>
          <a:p>
            <a:pPr marL="0" indent="0">
              <a:buNone/>
            </a:pPr>
            <a:r>
              <a:rPr lang="ru-RU" sz="1800" i="1" dirty="0"/>
              <a:t>Код раздела 1000 – Социальная политика</a:t>
            </a:r>
          </a:p>
          <a:p>
            <a:pPr marL="0" indent="0">
              <a:buNone/>
            </a:pPr>
            <a:r>
              <a:rPr lang="ru-RU" sz="1800" i="1" dirty="0"/>
              <a:t>Код раздела 1100 - Спорт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05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3A6227-68BD-4360-A426-6BC560E42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35425"/>
              </p:ext>
            </p:extLst>
          </p:nvPr>
        </p:nvGraphicFramePr>
        <p:xfrm>
          <a:off x="790222" y="535446"/>
          <a:ext cx="10611555" cy="5787107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4996368">
                  <a:extLst>
                    <a:ext uri="{9D8B030D-6E8A-4147-A177-3AD203B41FA5}">
                      <a16:colId xmlns:a16="http://schemas.microsoft.com/office/drawing/2014/main" val="805966189"/>
                    </a:ext>
                  </a:extLst>
                </a:gridCol>
                <a:gridCol w="962604">
                  <a:extLst>
                    <a:ext uri="{9D8B030D-6E8A-4147-A177-3AD203B41FA5}">
                      <a16:colId xmlns:a16="http://schemas.microsoft.com/office/drawing/2014/main" val="1235249363"/>
                    </a:ext>
                  </a:extLst>
                </a:gridCol>
                <a:gridCol w="1088658">
                  <a:extLst>
                    <a:ext uri="{9D8B030D-6E8A-4147-A177-3AD203B41FA5}">
                      <a16:colId xmlns:a16="http://schemas.microsoft.com/office/drawing/2014/main" val="2943563630"/>
                    </a:ext>
                  </a:extLst>
                </a:gridCol>
                <a:gridCol w="1115397">
                  <a:extLst>
                    <a:ext uri="{9D8B030D-6E8A-4147-A177-3AD203B41FA5}">
                      <a16:colId xmlns:a16="http://schemas.microsoft.com/office/drawing/2014/main" val="3145354594"/>
                    </a:ext>
                  </a:extLst>
                </a:gridCol>
                <a:gridCol w="1405707">
                  <a:extLst>
                    <a:ext uri="{9D8B030D-6E8A-4147-A177-3AD203B41FA5}">
                      <a16:colId xmlns:a16="http://schemas.microsoft.com/office/drawing/2014/main" val="391764137"/>
                    </a:ext>
                  </a:extLst>
                </a:gridCol>
                <a:gridCol w="1042821">
                  <a:extLst>
                    <a:ext uri="{9D8B030D-6E8A-4147-A177-3AD203B41FA5}">
                      <a16:colId xmlns:a16="http://schemas.microsoft.com/office/drawing/2014/main" val="3645125176"/>
                    </a:ext>
                  </a:extLst>
                </a:gridCol>
              </a:tblGrid>
              <a:tr h="43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Код раздела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Код раздела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План 2021 г (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.)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Факт 2021 г (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.)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%% исполнения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extLst>
                  <a:ext uri="{0D108BD9-81ED-4DB2-BD59-A6C34878D82A}">
                    <a16:rowId xmlns:a16="http://schemas.microsoft.com/office/drawing/2014/main" val="2921211241"/>
                  </a:ext>
                </a:extLst>
              </a:tr>
              <a:tr h="161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0100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24 061,77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23 746,08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98,69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571663970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Функционирование закон-х представительных органов МО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0103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598903469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Функционирование местных администраций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0104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15 514,14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15 270,24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98,43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224127863"/>
                  </a:ext>
                </a:extLst>
              </a:tr>
              <a:tr h="1692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Иные межбюджетные трансферты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0106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222,63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222,63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3307489705"/>
                  </a:ext>
                </a:extLst>
              </a:tr>
              <a:tr h="16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Резервные фонды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0111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2828261402"/>
                  </a:ext>
                </a:extLst>
              </a:tr>
              <a:tr h="192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0113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8 325,00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8 253,21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99,14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1038718842"/>
                  </a:ext>
                </a:extLst>
              </a:tr>
              <a:tr h="1922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оборона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0200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297,40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297,40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3532428294"/>
                  </a:ext>
                </a:extLst>
              </a:tr>
              <a:tr h="338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Осуществление первичного воинского учета на территориях, где отсутствуютвоенные комиссариаты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0203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297,40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297,40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2875739432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8,60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7,44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86,51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ctr"/>
                </a:tc>
                <a:extLst>
                  <a:ext uri="{0D108BD9-81ED-4DB2-BD59-A6C34878D82A}">
                    <a16:rowId xmlns:a16="http://schemas.microsoft.com/office/drawing/2014/main" val="3348540108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Защита населения и территории от последствий чрезвычайных ситуаций, гражданская оборона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0310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4157966950"/>
                  </a:ext>
                </a:extLst>
              </a:tr>
              <a:tr h="16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Обеспечение пожарной безопасности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0314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8,60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7,44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86,51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2858783610"/>
                  </a:ext>
                </a:extLst>
              </a:tr>
              <a:tr h="161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0400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22 394,85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20 486,09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91,48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1708468957"/>
                  </a:ext>
                </a:extLst>
              </a:tr>
              <a:tr h="176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Дорожное хозяйство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0409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21 282,94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19 374,35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91,03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1386049699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0412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1 111,91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1 111,74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99,98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2496148193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0500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35 428,64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34 516,43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97,43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3084996926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Жилищное хозяйство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0501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10 021,40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9 961,08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99,40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3665245777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0502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148,91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145,98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98,03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2512550046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0503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25 258,33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24 409,37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96,64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3806535827"/>
                  </a:ext>
                </a:extLst>
              </a:tr>
              <a:tr h="150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Образование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0700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441,36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426,12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96,55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1338716294"/>
                  </a:ext>
                </a:extLst>
              </a:tr>
              <a:tr h="16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Молодежная политика и оздоровление детей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0707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441,36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426,12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96,55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772957727"/>
                  </a:ext>
                </a:extLst>
              </a:tr>
              <a:tr h="2929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Культура, кинематография, средства массовой информации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0800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10 797,54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10 468,93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96,96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843899687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Культура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0801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10 797,54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10 468,93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96,96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1081371396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Социальная политика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587,89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587,87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97967403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Социальная поддержка отдельных категорий граждан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587,84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587,82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668005470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1926103254"/>
                  </a:ext>
                </a:extLst>
              </a:tr>
              <a:tr h="1692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Здравоохранение, физическая культура и спорт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1100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1 319,40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1 146,37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86,89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2547444205"/>
                  </a:ext>
                </a:extLst>
              </a:tr>
              <a:tr h="16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Физическая культура и спорт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1102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1 319,40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1 146,37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86,89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508947840"/>
                  </a:ext>
                </a:extLst>
              </a:tr>
              <a:tr h="215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ВСЕГО РАСХОДОВ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95 337,45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91 682,73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96,17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3" marR="5753" marT="5753" marB="0" anchor="b"/>
                </a:tc>
                <a:extLst>
                  <a:ext uri="{0D108BD9-81ED-4DB2-BD59-A6C34878D82A}">
                    <a16:rowId xmlns:a16="http://schemas.microsoft.com/office/drawing/2014/main" val="2711438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2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6C1F3-CAEC-4415-B2BD-CE5CC3B2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Структура расходов </a:t>
            </a:r>
            <a:r>
              <a:rPr lang="ru-RU" sz="2800" b="1" dirty="0" err="1"/>
              <a:t>тыс.руб</a:t>
            </a:r>
            <a:endParaRPr lang="ru-RU" sz="2800" b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1F24500-A374-4138-9AE3-BA62640F1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4542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49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3BA13-8A14-4EA0-9088-5AEEB52D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3999"/>
            <a:ext cx="4114800" cy="1600200"/>
          </a:xfrm>
        </p:spPr>
        <p:txBody>
          <a:bodyPr/>
          <a:lstStyle/>
          <a:p>
            <a:r>
              <a:rPr lang="ru-RU" dirty="0"/>
              <a:t>Программные расходы за 2021 год</a:t>
            </a: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1D22EA3B-4C58-4F40-A1D2-48352CE15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386772"/>
              </p:ext>
            </p:extLst>
          </p:nvPr>
        </p:nvGraphicFramePr>
        <p:xfrm>
          <a:off x="4800600" y="1378301"/>
          <a:ext cx="6908801" cy="487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992">
                  <a:extLst>
                    <a:ext uri="{9D8B030D-6E8A-4147-A177-3AD203B41FA5}">
                      <a16:colId xmlns:a16="http://schemas.microsoft.com/office/drawing/2014/main" val="3463665170"/>
                    </a:ext>
                  </a:extLst>
                </a:gridCol>
                <a:gridCol w="1197982">
                  <a:extLst>
                    <a:ext uri="{9D8B030D-6E8A-4147-A177-3AD203B41FA5}">
                      <a16:colId xmlns:a16="http://schemas.microsoft.com/office/drawing/2014/main" val="2743704652"/>
                    </a:ext>
                  </a:extLst>
                </a:gridCol>
                <a:gridCol w="1138084">
                  <a:extLst>
                    <a:ext uri="{9D8B030D-6E8A-4147-A177-3AD203B41FA5}">
                      <a16:colId xmlns:a16="http://schemas.microsoft.com/office/drawing/2014/main" val="2834605190"/>
                    </a:ext>
                  </a:extLst>
                </a:gridCol>
                <a:gridCol w="745743">
                  <a:extLst>
                    <a:ext uri="{9D8B030D-6E8A-4147-A177-3AD203B41FA5}">
                      <a16:colId xmlns:a16="http://schemas.microsoft.com/office/drawing/2014/main" val="1102161431"/>
                    </a:ext>
                  </a:extLst>
                </a:gridCol>
              </a:tblGrid>
              <a:tr h="488496">
                <a:tc>
                  <a:txBody>
                    <a:bodyPr/>
                    <a:lstStyle/>
                    <a:p>
                      <a:r>
                        <a:rPr lang="ru-RU" dirty="0"/>
                        <a:t>Подпрограмма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126500"/>
                  </a:ext>
                </a:extLst>
              </a:tr>
              <a:tr h="576935">
                <a:tc>
                  <a:txBody>
                    <a:bodyPr/>
                    <a:lstStyle/>
                    <a:p>
                      <a:r>
                        <a:rPr lang="ru-RU" sz="1400" dirty="0"/>
                        <a:t>1. Создание условий для экономического развития Пудомягского 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1 111,91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1 111,74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99,98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96758"/>
                  </a:ext>
                </a:extLst>
              </a:tr>
              <a:tr h="488496">
                <a:tc>
                  <a:txBody>
                    <a:bodyPr/>
                    <a:lstStyle/>
                    <a:p>
                      <a:r>
                        <a:rPr lang="ru-RU" sz="1400" dirty="0"/>
                        <a:t>2. Обеспечение безопасности на территории Пудомягского 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86,51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59860"/>
                  </a:ext>
                </a:extLst>
              </a:tr>
              <a:tr h="488496">
                <a:tc>
                  <a:txBody>
                    <a:bodyPr/>
                    <a:lstStyle/>
                    <a:p>
                      <a:r>
                        <a:rPr lang="ru-RU" sz="1400" dirty="0"/>
                        <a:t>3. Жилищно-коммунальное хозяйство, содержание автомобильных дорог и благоустройство территории Пудомягского 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56 178,98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53 416,83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95,08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924787"/>
                  </a:ext>
                </a:extLst>
              </a:tr>
              <a:tr h="488496">
                <a:tc>
                  <a:txBody>
                    <a:bodyPr/>
                    <a:lstStyle/>
                    <a:p>
                      <a:r>
                        <a:rPr lang="ru-RU" sz="1400" dirty="0"/>
                        <a:t>4. Развитие культуры и спорта, организация праздничных мероприятий на территории Пудомягского 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12 116,99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11 615,36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95,86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529707"/>
                  </a:ext>
                </a:extLst>
              </a:tr>
              <a:tr h="488496">
                <a:tc>
                  <a:txBody>
                    <a:bodyPr/>
                    <a:lstStyle/>
                    <a:p>
                      <a:r>
                        <a:rPr lang="ru-RU" sz="1400" dirty="0"/>
                        <a:t>5. Развитие молодежной политики на территории Пудомягского 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441,36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426,12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96,55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94919"/>
                  </a:ext>
                </a:extLst>
              </a:tr>
              <a:tr h="488496">
                <a:tc>
                  <a:txBody>
                    <a:bodyPr/>
                    <a:lstStyle/>
                    <a:p>
                      <a:r>
                        <a:rPr lang="ru-RU" sz="1400" dirty="0"/>
                        <a:t>7. Формирование законопослушного поведения участников дорожного движения в МО «Пудомягского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430"/>
                  </a:ext>
                </a:extLst>
              </a:tr>
            </a:tbl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0433E906-6C1B-43AF-8C03-22738E2BD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Социально-экономическое развитие муниципального образования «Пудомягское сельское поселение» Гатчинского муниципального района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9166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86B68A-8BE7-4BA1-8550-CDC80B7CA975}"/>
              </a:ext>
            </a:extLst>
          </p:cNvPr>
          <p:cNvSpPr txBox="1"/>
          <p:nvPr/>
        </p:nvSpPr>
        <p:spPr>
          <a:xfrm>
            <a:off x="406400" y="1446663"/>
            <a:ext cx="11277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</a:t>
            </a:r>
            <a:r>
              <a:rPr lang="ru-RU" sz="1600" b="1" dirty="0"/>
              <a:t>СОЦИАЛЬНО-ЭКОНОМИЧЕСКОЕ ПОЛОЖЕНИЕ МУНИЦИПАЛЬНОГО ОБРАЗОВАНИЯ</a:t>
            </a:r>
          </a:p>
          <a:p>
            <a:endParaRPr lang="ru-RU" sz="1600" dirty="0"/>
          </a:p>
          <a:p>
            <a:r>
              <a:rPr lang="ru-RU" sz="1600" dirty="0"/>
              <a:t>     Пудомягское сельское поселение в соответствии с Областным законом№113-ОЗ от 16.12.2004 «Об установлении границ и наделении соответствующим статусом муниципального образования Гатчинский муниципальный район и муниципальных образований в его составе» с соответствующим картографическим описанием границ наделено статусом сельского поселения, входящим в состав Гатчинского муниципального района Ленинградской области.</a:t>
            </a:r>
          </a:p>
          <a:p>
            <a:r>
              <a:rPr lang="ru-RU" sz="1600" dirty="0"/>
              <a:t>Юридический адрес муниципального образования Пудомягского сельского поселения: дом 7, дер. Пудомяги, Гатчинский район Ленинградская область, индекс 188348.</a:t>
            </a:r>
          </a:p>
          <a:p>
            <a:pPr algn="just"/>
            <a:r>
              <a:rPr lang="ru-RU" sz="1600" dirty="0"/>
              <a:t>      Границы муниципального образования Пудомягского сельского поселения установлены Областным законом Ленинградской области от 15.06.2010 № 32-оз «Об административно-территориальном устройстве Ленинградской области и порядке его изменения» (далее – Областной закон № 32-оз).</a:t>
            </a:r>
          </a:p>
          <a:p>
            <a:pPr algn="just"/>
            <a:r>
              <a:rPr lang="ru-RU" sz="1600" dirty="0"/>
              <a:t>     В состав территории муниципального образования Пудомягского сельского поселения входят земли независимо от форм собственности и целевого назначения.</a:t>
            </a:r>
          </a:p>
          <a:p>
            <a:pPr algn="just"/>
            <a:r>
              <a:rPr lang="ru-RU" sz="1600" dirty="0"/>
              <a:t>     В состав территории муниципального образования Пудомягского сельского поселения на основании Областного закона № 32-оз входят следующие населенные пункты: </a:t>
            </a:r>
            <a:r>
              <a:rPr lang="ru-RU" sz="1600" dirty="0" err="1"/>
              <a:t>д.Антелево</a:t>
            </a:r>
            <a:r>
              <a:rPr lang="ru-RU" sz="1600" dirty="0"/>
              <a:t>, </a:t>
            </a:r>
            <a:r>
              <a:rPr lang="ru-RU" sz="1600" dirty="0" err="1"/>
              <a:t>д.БольшоеСергелево</a:t>
            </a:r>
            <a:r>
              <a:rPr lang="ru-RU" sz="1600" dirty="0"/>
              <a:t>, </a:t>
            </a:r>
            <a:r>
              <a:rPr lang="ru-RU" sz="1600" dirty="0" err="1"/>
              <a:t>д.Бор</a:t>
            </a:r>
            <a:r>
              <a:rPr lang="ru-RU" sz="1600" dirty="0"/>
              <a:t>, </a:t>
            </a:r>
            <a:r>
              <a:rPr lang="ru-RU" sz="1600" dirty="0" err="1"/>
              <a:t>д.Веккелево</a:t>
            </a:r>
            <a:r>
              <a:rPr lang="ru-RU" sz="1600" dirty="0"/>
              <a:t>, </a:t>
            </a:r>
            <a:r>
              <a:rPr lang="ru-RU" sz="1600" dirty="0" err="1"/>
              <a:t>д.Вярлево</a:t>
            </a:r>
            <a:r>
              <a:rPr lang="ru-RU" sz="1600" dirty="0"/>
              <a:t>, </a:t>
            </a:r>
            <a:r>
              <a:rPr lang="ru-RU" sz="1600" dirty="0" err="1"/>
              <a:t>д.Вяхтелево</a:t>
            </a:r>
            <a:r>
              <a:rPr lang="ru-RU" sz="1600" dirty="0"/>
              <a:t>, </a:t>
            </a:r>
            <a:r>
              <a:rPr lang="ru-RU" sz="1600" dirty="0" err="1"/>
              <a:t>д.Кобралово</a:t>
            </a:r>
            <a:r>
              <a:rPr lang="ru-RU" sz="1600" dirty="0"/>
              <a:t>, д.Корпикюля, </a:t>
            </a:r>
            <a:r>
              <a:rPr lang="ru-RU" sz="1600" dirty="0" err="1"/>
              <a:t>д.Марьино</a:t>
            </a:r>
            <a:r>
              <a:rPr lang="ru-RU" sz="1600" dirty="0"/>
              <a:t>, </a:t>
            </a:r>
            <a:r>
              <a:rPr lang="ru-RU" sz="1600" dirty="0" err="1"/>
              <a:t>д.Монделево</a:t>
            </a:r>
            <a:r>
              <a:rPr lang="ru-RU" sz="1600" dirty="0"/>
              <a:t>, д. Покровская, </a:t>
            </a:r>
            <a:r>
              <a:rPr lang="ru-RU" sz="1600" dirty="0" err="1"/>
              <a:t>д.Порицы</a:t>
            </a:r>
            <a:r>
              <a:rPr lang="ru-RU" sz="1600" dirty="0"/>
              <a:t>, </a:t>
            </a:r>
            <a:r>
              <a:rPr lang="ru-RU" sz="1600" dirty="0" err="1"/>
              <a:t>д.Пудомяги</a:t>
            </a:r>
            <a:r>
              <a:rPr lang="ru-RU" sz="1600" dirty="0"/>
              <a:t>, </a:t>
            </a:r>
            <a:r>
              <a:rPr lang="ru-RU" sz="1600" dirty="0" err="1"/>
              <a:t>д.Репполово</a:t>
            </a:r>
            <a:r>
              <a:rPr lang="ru-RU" sz="1600" dirty="0"/>
              <a:t>, </a:t>
            </a:r>
            <a:r>
              <a:rPr lang="ru-RU" sz="1600" dirty="0" err="1"/>
              <a:t>д.Руссолово</a:t>
            </a:r>
            <a:r>
              <a:rPr lang="ru-RU" sz="1600" dirty="0"/>
              <a:t>, </a:t>
            </a:r>
            <a:r>
              <a:rPr lang="ru-RU" sz="1600" dirty="0" err="1"/>
              <a:t>д.Шаглино</a:t>
            </a:r>
            <a:r>
              <a:rPr lang="ru-RU" sz="1600" dirty="0"/>
              <a:t>, </a:t>
            </a:r>
            <a:r>
              <a:rPr lang="ru-RU" sz="1600" dirty="0" err="1"/>
              <a:t>пос.Лукаши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Численность населения на 01.01.2022 года 6 068 человек.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1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A53C00-C5B5-404F-AA6B-416F9938CE67}"/>
              </a:ext>
            </a:extLst>
          </p:cNvPr>
          <p:cNvSpPr txBox="1"/>
          <p:nvPr/>
        </p:nvSpPr>
        <p:spPr>
          <a:xfrm>
            <a:off x="541867" y="891823"/>
            <a:ext cx="10058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Бюджет для граждан предназначен для раскрытия информации о бюджете в простой и доступной для граждан форме.</a:t>
            </a:r>
          </a:p>
          <a:p>
            <a:r>
              <a:rPr lang="ru-RU" sz="2400" dirty="0"/>
              <a:t>Слайды раскрывают основные аспекты бюджетного процесса в муниципальном образовании «Пудомягское сельское поселение»</a:t>
            </a:r>
          </a:p>
          <a:p>
            <a:r>
              <a:rPr lang="ru-RU" sz="2400" dirty="0"/>
              <a:t>Содержит сведения об основных параметрах бюджета, структуре доходов и расходов местного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109515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F9707-0112-4E2F-B5AB-3B526E99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понятия и термины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F91AAA-ADCD-440B-9D39-0BE988080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/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r>
              <a:rPr lang="ru-RU" sz="1600" dirty="0"/>
              <a:t>Доходы - денежные средства, поступающие в местный бюджет, за исключением средств, являющихся в соответствии с Бюджетным кодексом </a:t>
            </a:r>
            <a:r>
              <a:rPr lang="ru-RU" sz="1800" dirty="0"/>
              <a:t>источниками</a:t>
            </a:r>
            <a:r>
              <a:rPr lang="ru-RU" sz="1600" dirty="0"/>
              <a:t> финансирования дефицита бюджета.</a:t>
            </a:r>
          </a:p>
          <a:p>
            <a:r>
              <a:rPr lang="ru-RU" sz="1600" dirty="0"/>
              <a:t> Расходы – выплачиваемые из местного бюджета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r>
              <a:rPr lang="ru-RU" sz="1600" dirty="0"/>
              <a:t>Дефицит - превышение расходов бюджета над его доходами.</a:t>
            </a:r>
          </a:p>
          <a:p>
            <a:r>
              <a:rPr lang="ru-RU" sz="1600" dirty="0"/>
              <a:t>Профицит – превышение доходов местного бюджета над его расходами.</a:t>
            </a:r>
          </a:p>
          <a:p>
            <a:r>
              <a:rPr lang="ru-RU" sz="1600" dirty="0"/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Федерации. </a:t>
            </a:r>
          </a:p>
          <a:p>
            <a:r>
              <a:rPr lang="ru-RU" sz="1600" dirty="0"/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r>
              <a:rPr lang="ru-RU" sz="1600" dirty="0"/>
              <a:t>Муниципальная программа – комплекс мероприятий, увязанных по ресурсам, срокам и исполнителям, направленных на достижение целей социально-экономического развития  Пудомягского сельского поселения в определенной сфере.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246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464A9-2C93-4C4C-A9D1-3AB1A6E7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бюджетного процесса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53BC3FC-EF37-4421-8316-D11A024F8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225094"/>
              </p:ext>
            </p:extLst>
          </p:nvPr>
        </p:nvGraphicFramePr>
        <p:xfrm>
          <a:off x="685801" y="2201333"/>
          <a:ext cx="5410200" cy="40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A243B543-B812-45B8-BB33-4E8D1CE45A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880158"/>
              </p:ext>
            </p:extLst>
          </p:nvPr>
        </p:nvGraphicFramePr>
        <p:xfrm>
          <a:off x="6400799" y="2201333"/>
          <a:ext cx="5105399" cy="40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6339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CFE92-8293-4C65-A178-33978AFC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Структура бюджетной системы Российской Федерации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FBF44-2791-45A7-8099-55BA526E2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I </a:t>
            </a:r>
            <a:r>
              <a:rPr lang="ru-RU" b="1" dirty="0"/>
              <a:t>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BCD331-7788-4C37-B96D-C2B757BBB2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Федеральный бюджет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Бюджеты государственных внебюджетных фондов: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Пенсионный фонд РФ;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Фонд социального страхования РФ;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Федеральный фонд обязательного медицинского страхования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512566-4F40-42EB-9743-EE4601259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II </a:t>
            </a:r>
            <a:r>
              <a:rPr lang="ru-RU" b="1" dirty="0"/>
              <a:t>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EB64831-A226-4705-9DCB-04ECCAD8AC8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Бюджеты субъектов РФ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Бюджеты государственных внебюджетных фондов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Территориальные фонды обязательного медицинского страхования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787A15E-05C5-4861-80EF-8687C352D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/>
              <a:t>III</a:t>
            </a:r>
            <a:r>
              <a:rPr lang="ru-RU" b="1" dirty="0"/>
              <a:t>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CD2CB04-748D-4BD6-A7EC-ED532CB05194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Местные бюджеты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Бюджеты муниципальных районов;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Бюджеты городских округов;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Бюджеты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по.селений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2343C-64B9-428D-B1DF-008312F6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Безвозмездные поступления</a:t>
            </a:r>
            <a:br>
              <a:rPr lang="ru-RU" sz="2000" b="1" dirty="0"/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бюджетной финансовой помощи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BCBFF0-C928-440D-B7F2-1EEF641ED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Дотации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8E5636-33E1-4932-A08E-7117A22A779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межбюджетные трансферты, предоставляемые на безвозмездной и безвозвратной основе.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•Предоставляются без установления направлений и условий их использования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5EA853-F8B0-4AC7-BA49-BC3E41FCF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Субвенции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A69FC77-C1A7-45BA-9456-BC0BBAB9C484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•Бюджетные средства, предоставляемые бюджету другого уровня бюджетной системы РФ или юридическому лицу на безвозмездной и безвозвратной основах при осуществлении определенных целевых расходов •Предоставляются на финансирование «переданных» полномочий другим публично-правовым образованиям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42A0330-5E0B-4851-A7F1-96B81EC34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Субсидии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CD0B106-C1A3-411E-966A-D83ACE9226B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dirty="0"/>
              <a:t>•Бюджетные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</a:t>
            </a:r>
          </a:p>
          <a:p>
            <a:r>
              <a:rPr lang="ru-RU" dirty="0"/>
              <a:t>•Предоставляются для осуществления определенных расходов на основе софинансирования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78531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D58C4-DCAB-4780-B2B4-6AA33A1B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017280"/>
            <a:ext cx="8610599" cy="104012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Правовые основы формирования  бюджета Пудомягского сельского поселения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9046E0-7820-4DDA-8396-0837FC8B7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618" y="2362201"/>
            <a:ext cx="3451582" cy="15240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кодекс РФ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F803AB-BE51-4304-86C0-E879510367CA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7" y="4873764"/>
            <a:ext cx="4752627" cy="1673792"/>
          </a:xfrm>
        </p:spPr>
        <p:txBody>
          <a:bodyPr>
            <a:no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Положение о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бюджетном процессе муниципального образования Кобринского сельского поселения Гатчинского муниципального района Ленинградской  области</a:t>
            </a:r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C77B603-831C-4C21-9517-20094B248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4263" y="2362201"/>
            <a:ext cx="3448935" cy="1524000"/>
          </a:xfrm>
        </p:spPr>
        <p:txBody>
          <a:bodyPr/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ФЗ от 06.10.2003 №  131-ФЗ «Об общих принципах организации местного самоуправления в Российской Федерации»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3638E6-F788-401E-8FEB-8EFD9F91D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9731" y="2483557"/>
            <a:ext cx="3456469" cy="1636888"/>
          </a:xfr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Налоговый кодекс РФ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403765-42A2-466D-ADD2-3131D018DAC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204178" y="4873761"/>
            <a:ext cx="6604000" cy="1344921"/>
          </a:xfr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Прочие правовые акты: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Прогноз социально-экономического развития Пудомягского СП; Основные направления бюджетной и налоговой политики Пудомягского СП.  Муниципальные программы Пудомягского сельского поселения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3884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09176-FCFE-4111-A31E-2FCBDF1D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Основные характеристики бюджета Пудомягского СП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18D3E3-3BA5-40A9-9946-D9CD94C0B09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БЮДЖЕТ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00BD4B0-5B7B-4508-8088-B79019B4E385}"/>
              </a:ext>
            </a:extLst>
          </p:cNvPr>
          <p:cNvSpPr/>
          <p:nvPr/>
        </p:nvSpPr>
        <p:spPr>
          <a:xfrm>
            <a:off x="1061156" y="2675467"/>
            <a:ext cx="2427111" cy="753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F17C0E0-41B4-47C7-AFCF-60DAB0D6108A}"/>
              </a:ext>
            </a:extLst>
          </p:cNvPr>
          <p:cNvSpPr/>
          <p:nvPr/>
        </p:nvSpPr>
        <p:spPr>
          <a:xfrm>
            <a:off x="8511822" y="2833511"/>
            <a:ext cx="2619022" cy="753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расходы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3E04CAF-5FB3-4261-968C-AE3B21046CC1}"/>
              </a:ext>
            </a:extLst>
          </p:cNvPr>
          <p:cNvSpPr/>
          <p:nvPr/>
        </p:nvSpPr>
        <p:spPr>
          <a:xfrm>
            <a:off x="3826933" y="5159022"/>
            <a:ext cx="4233334" cy="79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Дефицит (расходы больше доходов) Профицит (доходы больше расходов)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3811D98-0808-4783-835B-B391A9EF061F}"/>
              </a:ext>
            </a:extLst>
          </p:cNvPr>
          <p:cNvSpPr/>
          <p:nvPr/>
        </p:nvSpPr>
        <p:spPr>
          <a:xfrm>
            <a:off x="3680179" y="2348090"/>
            <a:ext cx="4684888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/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42F36E4-BEE4-4307-8C28-623817CCDBFB}"/>
              </a:ext>
            </a:extLst>
          </p:cNvPr>
          <p:cNvSpPr/>
          <p:nvPr/>
        </p:nvSpPr>
        <p:spPr>
          <a:xfrm>
            <a:off x="1061157" y="3759199"/>
            <a:ext cx="2336800" cy="2334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/>
              <a:t>Поступающие в бюджет денежные средства (налоги юридических и физических лиц, штрафы, административны е платежи, сборы и т.д.)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5C5C85-FE0C-4AAC-87FF-CB1694C21D0B}"/>
              </a:ext>
            </a:extLst>
          </p:cNvPr>
          <p:cNvSpPr/>
          <p:nvPr/>
        </p:nvSpPr>
        <p:spPr>
          <a:xfrm>
            <a:off x="8794044" y="3951111"/>
            <a:ext cx="2336800" cy="1885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Выплачиваемые из бюджета 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10903462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7278</TotalTime>
  <Words>1491</Words>
  <Application>Microsoft Office PowerPoint</Application>
  <PresentationFormat>Широкоэкранный</PresentationFormat>
  <Paragraphs>305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2</vt:lpstr>
      <vt:lpstr>След самолета</vt:lpstr>
      <vt:lpstr>Итоги исполнения бюджета за 2021 год</vt:lpstr>
      <vt:lpstr>Презентация PowerPoint</vt:lpstr>
      <vt:lpstr>Презентация PowerPoint</vt:lpstr>
      <vt:lpstr>Основные понятия и термины</vt:lpstr>
      <vt:lpstr>Этапы бюджетного процесса</vt:lpstr>
      <vt:lpstr>Структура бюджетной системы Российской Федерации</vt:lpstr>
      <vt:lpstr>Безвозмездные поступления Виды бюджетной финансовой помощи </vt:lpstr>
      <vt:lpstr>Правовые основы формирования  бюджета Пудомягского сельского поселения  </vt:lpstr>
      <vt:lpstr>Основные характеристики бюджета Пудомягского СП</vt:lpstr>
      <vt:lpstr>Бюджет Пудомягского сельского поселения 2021 год</vt:lpstr>
      <vt:lpstr>СТРУКТУРА ДОХОДОВ БЮДЖЕТА ЗА 2021 ГОД (ТЫС. РУБ.)</vt:lpstr>
      <vt:lpstr>Структура налоговых доходов бюджета за 2021 год</vt:lpstr>
      <vt:lpstr>СТРУКТУРА НЕНАЛОГОВЫХ ДОХОДОВ БЮДЖЕТА ЗА 2021 ГОД (ТЫС. РУБ.)</vt:lpstr>
      <vt:lpstr>СТРУКТУРА БЕЗВОЗМЕЗДНЫХ ПОСТУПЛЕНИЙ (ТЫС. РУБ.)</vt:lpstr>
      <vt:lpstr>Расходы бюджета</vt:lpstr>
      <vt:lpstr>Презентация PowerPoint</vt:lpstr>
      <vt:lpstr>Структура расходов тыс.руб</vt:lpstr>
      <vt:lpstr>Программные расходы за 2021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исполнения бюджета за 2021 год</dc:title>
  <dc:creator>Тайцы Администрация</dc:creator>
  <cp:lastModifiedBy>Тайцы Администрация</cp:lastModifiedBy>
  <cp:revision>36</cp:revision>
  <dcterms:created xsi:type="dcterms:W3CDTF">2022-03-16T11:21:27Z</dcterms:created>
  <dcterms:modified xsi:type="dcterms:W3CDTF">2022-03-21T12:47:13Z</dcterms:modified>
</cp:coreProperties>
</file>