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olors1.xml" ContentType="application/vnd.ms-office.chartcolorstyle+xml"/>
  <Override PartName="/ppt/slideLayouts/slideLayout10.xml" ContentType="application/vnd.openxmlformats-officedocument.presentationml.slideLayout+xml"/>
  <Default Extension="xlsx" ContentType="application/vnd.openxmlformats-officedocument.spreadsheetml.sheet"/>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71" r:id="rId3"/>
    <p:sldId id="272" r:id="rId4"/>
    <p:sldId id="273" r:id="rId5"/>
    <p:sldId id="268" r:id="rId6"/>
    <p:sldId id="256" r:id="rId7"/>
    <p:sldId id="258" r:id="rId8"/>
    <p:sldId id="259" r:id="rId9"/>
    <p:sldId id="260" r:id="rId10"/>
    <p:sldId id="262" r:id="rId11"/>
    <p:sldId id="263" r:id="rId12"/>
    <p:sldId id="265" r:id="rId13"/>
    <p:sldId id="266" r:id="rId14"/>
    <p:sldId id="276" r:id="rId15"/>
    <p:sldId id="269" r:id="rId16"/>
    <p:sldId id="270" r:id="rId17"/>
    <p:sldId id="274"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EDCB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p:restoredTop sz="95332" autoAdjust="0"/>
  </p:normalViewPr>
  <p:slideViewPr>
    <p:cSldViewPr snapToGrid="0">
      <p:cViewPr>
        <p:scale>
          <a:sx n="70" d="100"/>
          <a:sy n="70" d="100"/>
        </p:scale>
        <p:origin x="-1138" y="-47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chartUserShapes" Target="../drawings/drawing1.xml"/><Relationship Id="rId1" Type="http://schemas.openxmlformats.org/officeDocument/2006/relationships/package" Target="../embeddings/_____Microsoft_Office_Excel2.xlsx"/><Relationship Id="rId4"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lang val="ru-RU"/>
  <c:chart>
    <c:autoTitleDeleted val="1"/>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0.17103865239236851"/>
          <c:y val="0.39089107498974029"/>
          <c:w val="0.63255730055443615"/>
          <c:h val="0.55149300422758962"/>
        </c:manualLayout>
      </c:layout>
      <c:pie3DChart>
        <c:varyColors val="1"/>
        <c:ser>
          <c:idx val="0"/>
          <c:order val="0"/>
          <c:tx>
            <c:strRef>
              <c:f>Лист1!$B$1</c:f>
              <c:strCache>
                <c:ptCount val="1"/>
                <c:pt idx="0">
                  <c:v>Расходы в разрезе функциональной структуры за 2024 год</c:v>
                </c:pt>
              </c:strCache>
            </c:strRef>
          </c:tx>
          <c:spPr>
            <a:ln>
              <a:solidFill>
                <a:schemeClr val="bg1"/>
              </a:solidFill>
            </a:ln>
          </c:spPr>
          <c:explosion val="6"/>
          <c:dPt>
            <c:idx val="0"/>
            <c:spPr>
              <a:solidFill>
                <a:schemeClr val="accent1"/>
              </a:solidFill>
              <a:ln>
                <a:solidFill>
                  <a:schemeClr val="bg1"/>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chemeClr val="bg1"/>
                </a:contourClr>
              </a:sp3d>
            </c:spPr>
            <c:extLst xmlns:c16r2="http://schemas.microsoft.com/office/drawing/2015/06/chart">
              <c:ext xmlns:c16="http://schemas.microsoft.com/office/drawing/2014/chart" uri="{C3380CC4-5D6E-409C-BE32-E72D297353CC}">
                <c16:uniqueId val="{00000001-68E3-4DE2-95A6-49058306DBF1}"/>
              </c:ext>
            </c:extLst>
          </c:dPt>
          <c:dPt>
            <c:idx val="1"/>
            <c:spPr>
              <a:solidFill>
                <a:schemeClr val="accent2"/>
              </a:solidFill>
              <a:ln>
                <a:solidFill>
                  <a:schemeClr val="bg1"/>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chemeClr val="bg1"/>
                </a:contourClr>
              </a:sp3d>
            </c:spPr>
            <c:extLst xmlns:c16r2="http://schemas.microsoft.com/office/drawing/2015/06/chart">
              <c:ext xmlns:c16="http://schemas.microsoft.com/office/drawing/2014/chart" uri="{C3380CC4-5D6E-409C-BE32-E72D297353CC}">
                <c16:uniqueId val="{00000003-68E3-4DE2-95A6-49058306DBF1}"/>
              </c:ext>
            </c:extLst>
          </c:dPt>
          <c:dPt>
            <c:idx val="2"/>
            <c:spPr>
              <a:solidFill>
                <a:schemeClr val="accent3"/>
              </a:solidFill>
              <a:ln>
                <a:solidFill>
                  <a:schemeClr val="bg1"/>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chemeClr val="bg1"/>
                </a:contourClr>
              </a:sp3d>
            </c:spPr>
            <c:extLst xmlns:c16r2="http://schemas.microsoft.com/office/drawing/2015/06/chart">
              <c:ext xmlns:c16="http://schemas.microsoft.com/office/drawing/2014/chart" uri="{C3380CC4-5D6E-409C-BE32-E72D297353CC}">
                <c16:uniqueId val="{00000005-68E3-4DE2-95A6-49058306DBF1}"/>
              </c:ext>
            </c:extLst>
          </c:dPt>
          <c:dPt>
            <c:idx val="3"/>
            <c:spPr>
              <a:solidFill>
                <a:schemeClr val="accent4"/>
              </a:solidFill>
              <a:ln>
                <a:solidFill>
                  <a:schemeClr val="bg1"/>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chemeClr val="bg1"/>
                </a:contourClr>
              </a:sp3d>
            </c:spPr>
            <c:extLst xmlns:c16r2="http://schemas.microsoft.com/office/drawing/2015/06/chart">
              <c:ext xmlns:c16="http://schemas.microsoft.com/office/drawing/2014/chart" uri="{C3380CC4-5D6E-409C-BE32-E72D297353CC}">
                <c16:uniqueId val="{00000007-68E3-4DE2-95A6-49058306DBF1}"/>
              </c:ext>
            </c:extLst>
          </c:dPt>
          <c:dPt>
            <c:idx val="4"/>
            <c:explosion val="9"/>
            <c:spPr>
              <a:solidFill>
                <a:schemeClr val="accent5"/>
              </a:solidFill>
              <a:ln>
                <a:solidFill>
                  <a:schemeClr val="bg1"/>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chemeClr val="bg1"/>
                </a:contourClr>
              </a:sp3d>
            </c:spPr>
            <c:extLst xmlns:c16r2="http://schemas.microsoft.com/office/drawing/2015/06/chart">
              <c:ext xmlns:c16="http://schemas.microsoft.com/office/drawing/2014/chart" uri="{C3380CC4-5D6E-409C-BE32-E72D297353CC}">
                <c16:uniqueId val="{00000009-68E3-4DE2-95A6-49058306DBF1}"/>
              </c:ext>
            </c:extLst>
          </c:dPt>
          <c:dPt>
            <c:idx val="5"/>
            <c:spPr>
              <a:solidFill>
                <a:schemeClr val="accent6"/>
              </a:solidFill>
              <a:ln>
                <a:solidFill>
                  <a:schemeClr val="bg1"/>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chemeClr val="bg1"/>
                </a:contourClr>
              </a:sp3d>
            </c:spPr>
            <c:extLst xmlns:c16r2="http://schemas.microsoft.com/office/drawing/2015/06/chart">
              <c:ext xmlns:c16="http://schemas.microsoft.com/office/drawing/2014/chart" uri="{C3380CC4-5D6E-409C-BE32-E72D297353CC}">
                <c16:uniqueId val="{0000000B-68E3-4DE2-95A6-49058306DBF1}"/>
              </c:ext>
            </c:extLst>
          </c:dPt>
          <c:dPt>
            <c:idx val="6"/>
            <c:spPr>
              <a:solidFill>
                <a:schemeClr val="accent1">
                  <a:lumMod val="60000"/>
                </a:schemeClr>
              </a:solidFill>
              <a:ln>
                <a:solidFill>
                  <a:schemeClr val="bg1"/>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chemeClr val="bg1"/>
                </a:contourClr>
              </a:sp3d>
            </c:spPr>
            <c:extLst xmlns:c16r2="http://schemas.microsoft.com/office/drawing/2015/06/chart">
              <c:ext xmlns:c16="http://schemas.microsoft.com/office/drawing/2014/chart" uri="{C3380CC4-5D6E-409C-BE32-E72D297353CC}">
                <c16:uniqueId val="{0000000D-68E3-4DE2-95A6-49058306DBF1}"/>
              </c:ext>
            </c:extLst>
          </c:dPt>
          <c:dPt>
            <c:idx val="7"/>
            <c:spPr>
              <a:solidFill>
                <a:schemeClr val="accent2">
                  <a:lumMod val="60000"/>
                </a:schemeClr>
              </a:solidFill>
              <a:ln>
                <a:solidFill>
                  <a:schemeClr val="bg1"/>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chemeClr val="bg1"/>
                </a:contourClr>
              </a:sp3d>
            </c:spPr>
            <c:extLst xmlns:c16r2="http://schemas.microsoft.com/office/drawing/2015/06/chart">
              <c:ext xmlns:c16="http://schemas.microsoft.com/office/drawing/2014/chart" uri="{C3380CC4-5D6E-409C-BE32-E72D297353CC}">
                <c16:uniqueId val="{0000000F-68E3-4DE2-95A6-49058306DBF1}"/>
              </c:ext>
            </c:extLst>
          </c:dPt>
          <c:dPt>
            <c:idx val="8"/>
            <c:spPr>
              <a:solidFill>
                <a:schemeClr val="accent3">
                  <a:lumMod val="60000"/>
                </a:schemeClr>
              </a:solidFill>
              <a:ln>
                <a:solidFill>
                  <a:schemeClr val="bg1"/>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chemeClr val="bg1"/>
                </a:contourClr>
              </a:sp3d>
            </c:spPr>
            <c:extLst xmlns:c16r2="http://schemas.microsoft.com/office/drawing/2015/06/chart">
              <c:ext xmlns:c16="http://schemas.microsoft.com/office/drawing/2014/chart" uri="{C3380CC4-5D6E-409C-BE32-E72D297353CC}">
                <c16:uniqueId val="{00000011-68E3-4DE2-95A6-49058306DBF1}"/>
              </c:ext>
            </c:extLst>
          </c:dPt>
          <c:dLbls>
            <c:dLbl>
              <c:idx val="0"/>
              <c:layout>
                <c:manualLayout>
                  <c:x val="3.3917958944510121E-2"/>
                  <c:y val="-0.15457434851567645"/>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400" b="1" i="0" u="none" strike="noStrike" kern="1200" spc="0" baseline="0">
                      <a:solidFill>
                        <a:schemeClr val="accent1"/>
                      </a:solidFill>
                      <a:latin typeface="Bookman Old Style" panose="02050604050505020204" pitchFamily="18" charset="0"/>
                      <a:ea typeface="+mn-ea"/>
                      <a:cs typeface="+mn-cs"/>
                    </a:defRPr>
                  </a:pPr>
                  <a:endParaRPr lang="ru-RU"/>
                </a:p>
              </c:txPr>
              <c:dLblPos val="bestFit"/>
              <c:showCatName val="1"/>
              <c:showPercent val="1"/>
              <c:extLst xmlns:c16r2="http://schemas.microsoft.com/office/drawing/2015/06/chart">
                <c:ext xmlns:c15="http://schemas.microsoft.com/office/drawing/2012/chart" uri="{CE6537A1-D6FC-4f65-9D91-7224C49458BB}">
                  <c15:spPr xmlns:c15="http://schemas.microsoft.com/office/drawing/2012/chart">
                    <a:prstGeom prst="rect">
                      <a:avLst/>
                    </a:prstGeom>
                  </c15:spPr>
                  <c15:layout>
                    <c:manualLayout>
                      <c:w val="0.24168115939813914"/>
                      <c:h val="0.1391276925104627"/>
                    </c:manualLayout>
                  </c15:layout>
                </c:ext>
                <c:ext xmlns:c16="http://schemas.microsoft.com/office/drawing/2014/chart" uri="{C3380CC4-5D6E-409C-BE32-E72D297353CC}">
                  <c16:uniqueId val="{00000001-68E3-4DE2-95A6-49058306DBF1}"/>
                </c:ext>
              </c:extLst>
            </c:dLbl>
            <c:dLbl>
              <c:idx val="1"/>
              <c:layout>
                <c:manualLayout>
                  <c:x val="-8.8964569843898896E-17"/>
                  <c:y val="-5.8732261816399331E-2"/>
                </c:manualLayout>
              </c:layout>
              <c:tx>
                <c:rich>
                  <a:bodyPr/>
                  <a:lstStyle/>
                  <a:p>
                    <a:fld id="{59B89B9F-3439-4FC7-904F-8FEE6352F530}" type="CATEGORYNAME">
                      <a:rPr lang="ru-RU">
                        <a:solidFill>
                          <a:schemeClr val="accent2">
                            <a:lumMod val="75000"/>
                          </a:schemeClr>
                        </a:solidFill>
                      </a:rPr>
                      <a:pPr/>
                      <a:t>[ИМЯ КАТЕГОРИИ]</a:t>
                    </a:fld>
                    <a:r>
                      <a:rPr lang="ru-RU" baseline="0" dirty="0">
                        <a:solidFill>
                          <a:schemeClr val="accent2">
                            <a:lumMod val="75000"/>
                          </a:schemeClr>
                        </a:solidFill>
                      </a:rPr>
                      <a:t>
</a:t>
                    </a:r>
                    <a:fld id="{C559E720-61D7-46C6-84E7-C3BE4B018F7E}" type="PERCENTAGE">
                      <a:rPr lang="ru-RU" baseline="0">
                        <a:solidFill>
                          <a:schemeClr val="accent2">
                            <a:lumMod val="75000"/>
                          </a:schemeClr>
                        </a:solidFill>
                      </a:rPr>
                      <a:pPr/>
                      <a:t>[ПРОЦЕНТ]</a:t>
                    </a:fld>
                    <a:endParaRPr lang="ru-RU" baseline="0" dirty="0">
                      <a:solidFill>
                        <a:schemeClr val="accent2">
                          <a:lumMod val="75000"/>
                        </a:schemeClr>
                      </a:solidFill>
                    </a:endParaRPr>
                  </a:p>
                </c:rich>
              </c:tx>
              <c:dLblPos val="bestFit"/>
              <c:showCatName val="1"/>
              <c:showPercent val="1"/>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3-68E3-4DE2-95A6-49058306DBF1}"/>
                </c:ext>
              </c:extLst>
            </c:dLbl>
            <c:dLbl>
              <c:idx val="2"/>
              <c:layout>
                <c:manualLayout>
                  <c:x val="0.12720813154477453"/>
                  <c:y val="8.7641892573321514E-2"/>
                </c:manualLayout>
              </c:layout>
              <c:tx>
                <c:rich>
                  <a:bodyPr rot="0" spcFirstLastPara="1" vertOverflow="ellipsis" vert="horz" wrap="square" lIns="38100" tIns="19050" rIns="38100" bIns="19050" anchor="ctr" anchorCtr="1">
                    <a:noAutofit/>
                  </a:bodyPr>
                  <a:lstStyle/>
                  <a:p>
                    <a:pPr>
                      <a:defRPr sz="1400" b="1" i="0" u="none" strike="noStrike" kern="1200" spc="0" baseline="0">
                        <a:solidFill>
                          <a:schemeClr val="accent1"/>
                        </a:solidFill>
                        <a:latin typeface="Bookman Old Style" panose="02050604050505020204" pitchFamily="18" charset="0"/>
                        <a:ea typeface="+mn-ea"/>
                        <a:cs typeface="+mn-cs"/>
                      </a:defRPr>
                    </a:pPr>
                    <a:fld id="{5FC0641B-90F8-4DAD-9963-3336CB849A33}" type="CATEGORYNAME">
                      <a:rPr lang="ru-RU" sz="1400">
                        <a:solidFill>
                          <a:srgbClr val="C00000"/>
                        </a:solidFill>
                        <a:latin typeface="Bookman Old Style" panose="02050604050505020204" pitchFamily="18" charset="0"/>
                      </a:rPr>
                      <a:pPr>
                        <a:defRPr sz="1400" b="1" i="0" u="none" strike="noStrike" kern="1200" spc="0" baseline="0">
                          <a:solidFill>
                            <a:schemeClr val="accent1"/>
                          </a:solidFill>
                          <a:latin typeface="Bookman Old Style" panose="02050604050505020204" pitchFamily="18" charset="0"/>
                          <a:ea typeface="+mn-ea"/>
                          <a:cs typeface="+mn-cs"/>
                        </a:defRPr>
                      </a:pPr>
                      <a:t>[ИМЯ КАТЕГОРИИ]</a:t>
                    </a:fld>
                    <a:r>
                      <a:rPr lang="ru-RU" sz="1400" baseline="0" dirty="0">
                        <a:latin typeface="Bookman Old Style" panose="02050604050505020204" pitchFamily="18" charset="0"/>
                      </a:rPr>
                      <a:t>
</a:t>
                    </a:r>
                    <a:fld id="{711EB755-48BB-48A0-AB0E-E456EFB5F326}" type="PERCENTAGE">
                      <a:rPr lang="ru-RU" sz="1400" baseline="0">
                        <a:latin typeface="Bookman Old Style" panose="02050604050505020204" pitchFamily="18" charset="0"/>
                      </a:rPr>
                      <a:pPr>
                        <a:defRPr sz="1400" b="1" i="0" u="none" strike="noStrike" kern="1200" spc="0" baseline="0">
                          <a:solidFill>
                            <a:schemeClr val="accent1"/>
                          </a:solidFill>
                          <a:latin typeface="Bookman Old Style" panose="02050604050505020204" pitchFamily="18" charset="0"/>
                          <a:ea typeface="+mn-ea"/>
                          <a:cs typeface="+mn-cs"/>
                        </a:defRPr>
                      </a:pPr>
                      <a:t>[ПРОЦЕНТ]</a:t>
                    </a:fld>
                    <a:endParaRPr lang="ru-RU" sz="1400" baseline="0" dirty="0">
                      <a:latin typeface="Bookman Old Style" panose="02050604050505020204" pitchFamily="18" charset="0"/>
                    </a:endParaRPr>
                  </a:p>
                </c:rich>
              </c:tx>
              <c:numFmt formatCode="0.0%" sourceLinked="0"/>
              <c:spPr>
                <a:noFill/>
                <a:ln>
                  <a:noFill/>
                </a:ln>
                <a:effectLst/>
              </c:spPr>
              <c:dLblPos val="bestFit"/>
              <c:showCatName val="1"/>
              <c:showPercent val="1"/>
              <c:extLst xmlns:c16r2="http://schemas.microsoft.com/office/drawing/2015/06/chart">
                <c:ext xmlns:c15="http://schemas.microsoft.com/office/drawing/2012/chart" uri="{CE6537A1-D6FC-4f65-9D91-7224C49458BB}">
                  <c15:layout>
                    <c:manualLayout>
                      <c:w val="0.22307424778889301"/>
                      <c:h val="0.23337357876239181"/>
                    </c:manualLayout>
                  </c15:layout>
                  <c15:dlblFieldTable/>
                  <c15:showDataLabelsRange val="0"/>
                </c:ext>
                <c:ext xmlns:c16="http://schemas.microsoft.com/office/drawing/2014/chart" uri="{C3380CC4-5D6E-409C-BE32-E72D297353CC}">
                  <c16:uniqueId val="{00000005-68E3-4DE2-95A6-49058306DBF1}"/>
                </c:ext>
              </c:extLst>
            </c:dLbl>
            <c:dLbl>
              <c:idx val="3"/>
              <c:layout>
                <c:manualLayout>
                  <c:x val="9.7015071664907693E-2"/>
                  <c:y val="9.3028874620742621E-2"/>
                </c:manualLayout>
              </c:layout>
              <c:tx>
                <c:rich>
                  <a:bodyPr/>
                  <a:lstStyle/>
                  <a:p>
                    <a:fld id="{26B28249-6803-4D96-B491-593B37CCB24D}" type="CATEGORYNAME">
                      <a:rPr lang="ru-RU" sz="1600">
                        <a:solidFill>
                          <a:schemeClr val="accent4">
                            <a:lumMod val="75000"/>
                          </a:schemeClr>
                        </a:solidFill>
                      </a:rPr>
                      <a:pPr/>
                      <a:t>[ИМЯ КАТЕГОРИИ]</a:t>
                    </a:fld>
                    <a:r>
                      <a:rPr lang="ru-RU" sz="1600" baseline="0" dirty="0">
                        <a:solidFill>
                          <a:schemeClr val="accent4">
                            <a:lumMod val="75000"/>
                          </a:schemeClr>
                        </a:solidFill>
                      </a:rPr>
                      <a:t>
</a:t>
                    </a:r>
                    <a:fld id="{FDAC2651-A0CE-41E9-A9D6-118737E48313}" type="PERCENTAGE">
                      <a:rPr lang="ru-RU" sz="1600" baseline="0">
                        <a:solidFill>
                          <a:schemeClr val="accent4">
                            <a:lumMod val="75000"/>
                          </a:schemeClr>
                        </a:solidFill>
                      </a:rPr>
                      <a:pPr/>
                      <a:t>[ПРОЦЕНТ]</a:t>
                    </a:fld>
                    <a:endParaRPr lang="ru-RU" sz="1600" baseline="0" dirty="0">
                      <a:solidFill>
                        <a:schemeClr val="accent4">
                          <a:lumMod val="75000"/>
                        </a:schemeClr>
                      </a:solidFill>
                    </a:endParaRPr>
                  </a:p>
                </c:rich>
              </c:tx>
              <c:dLblPos val="bestFit"/>
              <c:showCatName val="1"/>
              <c:showPercent val="1"/>
              <c:extLst xmlns:c16r2="http://schemas.microsoft.com/office/drawing/2015/06/chart">
                <c:ext xmlns:c15="http://schemas.microsoft.com/office/drawing/2012/chart" uri="{CE6537A1-D6FC-4f65-9D91-7224C49458BB}">
                  <c15:layout>
                    <c:manualLayout>
                      <c:w val="0.19703049138240503"/>
                      <c:h val="0.14001429077589383"/>
                    </c:manualLayout>
                  </c15:layout>
                  <c15:dlblFieldTable/>
                  <c15:showDataLabelsRange val="0"/>
                </c:ext>
                <c:ext xmlns:c16="http://schemas.microsoft.com/office/drawing/2014/chart" uri="{C3380CC4-5D6E-409C-BE32-E72D297353CC}">
                  <c16:uniqueId val="{00000007-68E3-4DE2-95A6-49058306DBF1}"/>
                </c:ext>
              </c:extLst>
            </c:dLbl>
            <c:dLbl>
              <c:idx val="4"/>
              <c:layout>
                <c:manualLayout>
                  <c:x val="-5.0229899968151975E-3"/>
                  <c:y val="4.673234648192498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5"/>
                      </a:solidFill>
                      <a:latin typeface="Bookman Old Style" panose="02050604050505020204" pitchFamily="18" charset="0"/>
                      <a:ea typeface="+mn-ea"/>
                      <a:cs typeface="+mn-cs"/>
                    </a:defRPr>
                  </a:pPr>
                  <a:endParaRPr lang="ru-RU"/>
                </a:p>
              </c:txPr>
              <c:dLblPos val="bestFit"/>
              <c:showCatName val="1"/>
              <c:showPercent val="1"/>
              <c:extLst xmlns:c16r2="http://schemas.microsoft.com/office/drawing/2015/06/chart">
                <c:ext xmlns:c15="http://schemas.microsoft.com/office/drawing/2012/chart" uri="{CE6537A1-D6FC-4f65-9D91-7224C49458BB}">
                  <c15:layout>
                    <c:manualLayout>
                      <c:w val="0.21398015716915927"/>
                      <c:h val="0.1858344922694134"/>
                    </c:manualLayout>
                  </c15:layout>
                </c:ext>
                <c:ext xmlns:c16="http://schemas.microsoft.com/office/drawing/2014/chart" uri="{C3380CC4-5D6E-409C-BE32-E72D297353CC}">
                  <c16:uniqueId val="{00000009-68E3-4DE2-95A6-49058306DBF1}"/>
                </c:ext>
              </c:extLst>
            </c:dLbl>
            <c:dLbl>
              <c:idx val="5"/>
              <c:layout>
                <c:manualLayout>
                  <c:x val="-0.11895959732782241"/>
                  <c:y val="8.8646762086137268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6"/>
                      </a:solidFill>
                      <a:latin typeface="Bookman Old Style" panose="02050604050505020204" pitchFamily="18" charset="0"/>
                      <a:ea typeface="+mn-ea"/>
                      <a:cs typeface="+mn-cs"/>
                    </a:defRPr>
                  </a:pPr>
                  <a:endParaRPr lang="ru-RU"/>
                </a:p>
              </c:txPr>
              <c:dLblPos val="bestFit"/>
              <c:showCatName val="1"/>
              <c:showPercent val="1"/>
              <c:extLst xmlns:c16r2="http://schemas.microsoft.com/office/drawing/2015/06/chart">
                <c:ext xmlns:c15="http://schemas.microsoft.com/office/drawing/2012/chart" uri="{CE6537A1-D6FC-4f65-9D91-7224C49458BB}">
                  <c15:layout>
                    <c:manualLayout>
                      <c:w val="0.19557469069489261"/>
                      <c:h val="9.6158515208578682E-2"/>
                    </c:manualLayout>
                  </c15:layout>
                </c:ext>
                <c:ext xmlns:c16="http://schemas.microsoft.com/office/drawing/2014/chart" uri="{C3380CC4-5D6E-409C-BE32-E72D297353CC}">
                  <c16:uniqueId val="{0000000B-68E3-4DE2-95A6-49058306DBF1}"/>
                </c:ext>
              </c:extLst>
            </c:dLbl>
            <c:dLbl>
              <c:idx val="6"/>
              <c:layout>
                <c:manualLayout>
                  <c:x val="-0.13138486574823857"/>
                  <c:y val="-2.1717596715689118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lumMod val="60000"/>
                        </a:schemeClr>
                      </a:solidFill>
                      <a:latin typeface="Bookman Old Style" panose="02050604050505020204" pitchFamily="18" charset="0"/>
                      <a:ea typeface="+mn-ea"/>
                      <a:cs typeface="+mn-cs"/>
                    </a:defRPr>
                  </a:pPr>
                  <a:endParaRPr lang="ru-RU"/>
                </a:p>
              </c:txPr>
              <c:dLblPos val="bestFit"/>
              <c:showCatName val="1"/>
              <c:showPercent val="1"/>
              <c:extLst xmlns:c16r2="http://schemas.microsoft.com/office/drawing/2015/06/chart">
                <c:ext xmlns:c15="http://schemas.microsoft.com/office/drawing/2012/chart" uri="{CE6537A1-D6FC-4f65-9D91-7224C49458BB}">
                  <c15:layout>
                    <c:manualLayout>
                      <c:w val="0.20172544859963246"/>
                      <c:h val="0.1391276925104627"/>
                    </c:manualLayout>
                  </c15:layout>
                </c:ext>
                <c:ext xmlns:c16="http://schemas.microsoft.com/office/drawing/2014/chart" uri="{C3380CC4-5D6E-409C-BE32-E72D297353CC}">
                  <c16:uniqueId val="{0000000D-68E3-4DE2-95A6-49058306DBF1}"/>
                </c:ext>
              </c:extLst>
            </c:dLbl>
            <c:dLbl>
              <c:idx val="7"/>
              <c:layout>
                <c:manualLayout>
                  <c:x val="-0.12661473037214818"/>
                  <c:y val="-0.17307092000655264"/>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lumMod val="60000"/>
                        </a:schemeClr>
                      </a:solidFill>
                      <a:latin typeface="Bookman Old Style" panose="02050604050505020204" pitchFamily="18" charset="0"/>
                      <a:ea typeface="+mn-ea"/>
                      <a:cs typeface="+mn-cs"/>
                    </a:defRPr>
                  </a:pPr>
                  <a:endParaRPr lang="ru-RU"/>
                </a:p>
              </c:txPr>
              <c:dLblPos val="bestFit"/>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F-68E3-4DE2-95A6-49058306DBF1}"/>
                </c:ext>
              </c:extLst>
            </c:dLbl>
            <c:dLbl>
              <c:idx val="8"/>
              <c:layout>
                <c:manualLayout>
                  <c:x val="3.7847522263529366E-2"/>
                  <c:y val="-0.22629005092915971"/>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lumMod val="60000"/>
                        </a:schemeClr>
                      </a:solidFill>
                      <a:latin typeface="Bookman Old Style" panose="02050604050505020204" pitchFamily="18" charset="0"/>
                      <a:ea typeface="+mn-ea"/>
                      <a:cs typeface="+mn-cs"/>
                    </a:defRPr>
                  </a:pPr>
                  <a:endParaRPr lang="ru-RU"/>
                </a:p>
              </c:txPr>
              <c:dLblPos val="bestFit"/>
              <c:showCatName val="1"/>
              <c:showPercent val="1"/>
              <c:extLst xmlns:c16r2="http://schemas.microsoft.com/office/drawing/2015/06/chart">
                <c:ext xmlns:c15="http://schemas.microsoft.com/office/drawing/2012/chart" uri="{CE6537A1-D6FC-4f65-9D91-7224C49458BB}">
                  <c15:layout>
                    <c:manualLayout>
                      <c:w val="0.15529443990925321"/>
                      <c:h val="0.14099653716894506"/>
                    </c:manualLayout>
                  </c15:layout>
                </c:ext>
                <c:ext xmlns:c16="http://schemas.microsoft.com/office/drawing/2014/chart" uri="{C3380CC4-5D6E-409C-BE32-E72D297353CC}">
                  <c16:uniqueId val="{00000011-68E3-4DE2-95A6-49058306DBF1}"/>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Bookman Old Style" panose="02050604050505020204" pitchFamily="18" charset="0"/>
                    <a:ea typeface="+mn-ea"/>
                    <a:cs typeface="+mn-cs"/>
                  </a:defRPr>
                </a:pPr>
                <a:endParaRPr lang="ru-RU"/>
              </a:p>
            </c:txPr>
            <c:dLblPos val="out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Лист1!$A$2:$A$10</c:f>
              <c:strCache>
                <c:ptCount val="9"/>
                <c:pt idx="0">
                  <c:v>Общегосударственные вопросы</c:v>
                </c:pt>
                <c:pt idx="1">
                  <c:v>Национальная оборона</c:v>
                </c:pt>
                <c:pt idx="2">
                  <c:v>Национальная безопастность и правоохранительная деятельность</c:v>
                </c:pt>
                <c:pt idx="3">
                  <c:v>Национальная экономика</c:v>
                </c:pt>
                <c:pt idx="4">
                  <c:v>Жилищно-коммунальное хозяйство</c:v>
                </c:pt>
                <c:pt idx="5">
                  <c:v>Образование</c:v>
                </c:pt>
                <c:pt idx="6">
                  <c:v>Культура, кинематография</c:v>
                </c:pt>
                <c:pt idx="7">
                  <c:v>Социальная политика</c:v>
                </c:pt>
                <c:pt idx="8">
                  <c:v>Физическая культура</c:v>
                </c:pt>
              </c:strCache>
            </c:strRef>
          </c:cat>
          <c:val>
            <c:numRef>
              <c:f>Лист1!$B$2:$B$10</c:f>
              <c:numCache>
                <c:formatCode>General</c:formatCode>
                <c:ptCount val="9"/>
                <c:pt idx="0">
                  <c:v>11.9</c:v>
                </c:pt>
                <c:pt idx="1">
                  <c:v>0.2</c:v>
                </c:pt>
                <c:pt idx="2">
                  <c:v>0.30000000000000032</c:v>
                </c:pt>
                <c:pt idx="3">
                  <c:v>36.700000000000003</c:v>
                </c:pt>
                <c:pt idx="4">
                  <c:v>39.1</c:v>
                </c:pt>
                <c:pt idx="5">
                  <c:v>0.5</c:v>
                </c:pt>
                <c:pt idx="6">
                  <c:v>10.200000000000001</c:v>
                </c:pt>
                <c:pt idx="7">
                  <c:v>0.5</c:v>
                </c:pt>
                <c:pt idx="8">
                  <c:v>0.60000000000000064</c:v>
                </c:pt>
              </c:numCache>
            </c:numRef>
          </c:val>
          <c:extLst xmlns:c16r2="http://schemas.microsoft.com/office/drawing/2015/06/chart">
            <c:ext xmlns:c16="http://schemas.microsoft.com/office/drawing/2014/chart" uri="{C3380CC4-5D6E-409C-BE32-E72D297353CC}">
              <c16:uniqueId val="{00000012-68E3-4DE2-95A6-49058306DBF1}"/>
            </c:ext>
          </c:extLst>
        </c:ser>
        <c:dLbls>
          <c:showCatName val="1"/>
        </c:dLbls>
      </c:pie3DChart>
      <c:spPr>
        <a:noFill/>
        <a:ln>
          <a:noFill/>
        </a:ln>
        <a:effectLst/>
      </c:spPr>
    </c:plotArea>
    <c:plotVisOnly val="1"/>
    <c:dispBlanksAs val="zero"/>
  </c:chart>
  <c:spPr>
    <a:noFill/>
    <a:ln>
      <a:noFill/>
    </a:ln>
    <a:effectLst/>
  </c:spPr>
  <c:txPr>
    <a:bodyPr/>
    <a:lstStyle/>
    <a:p>
      <a:pPr>
        <a:defRPr/>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0.6065079222195231"/>
          <c:y val="0.21058827568511096"/>
          <c:w val="0.32664785347400582"/>
          <c:h val="0.65307708153389732"/>
        </c:manualLayout>
      </c:layout>
      <c:doughnutChart>
        <c:varyColors val="1"/>
        <c:ser>
          <c:idx val="0"/>
          <c:order val="0"/>
          <c:tx>
            <c:strRef>
              <c:f>Лист1!$B$1</c:f>
              <c:strCache>
                <c:ptCount val="1"/>
                <c:pt idx="0">
                  <c:v>Столбец1</c:v>
                </c:pt>
              </c:strCache>
            </c:strRef>
          </c:tx>
          <c:spPr>
            <a:ln w="38100"/>
          </c:spPr>
          <c:dPt>
            <c:idx val="0"/>
            <c:explosion val="11"/>
            <c:spPr>
              <a:solidFill>
                <a:schemeClr val="accent1"/>
              </a:solidFill>
              <a:ln w="38100">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4391-4CDF-834F-A2255BAFD248}"/>
              </c:ext>
            </c:extLst>
          </c:dPt>
          <c:dPt>
            <c:idx val="1"/>
            <c:spPr>
              <a:solidFill>
                <a:schemeClr val="accent2"/>
              </a:solidFill>
              <a:ln w="38100">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4391-4CDF-834F-A2255BAFD248}"/>
              </c:ext>
            </c:extLst>
          </c:dPt>
          <c:dPt>
            <c:idx val="2"/>
            <c:explosion val="20"/>
            <c:spPr>
              <a:solidFill>
                <a:schemeClr val="accent3"/>
              </a:solidFill>
              <a:ln w="38100">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5-4391-4CDF-834F-A2255BAFD248}"/>
              </c:ext>
            </c:extLst>
          </c:dPt>
          <c:dPt>
            <c:idx val="3"/>
            <c:explosion val="9"/>
            <c:spPr>
              <a:solidFill>
                <a:schemeClr val="accent4"/>
              </a:solidFill>
              <a:ln w="38100">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7-4391-4CDF-834F-A2255BAFD248}"/>
              </c:ext>
            </c:extLst>
          </c:dPt>
          <c:dPt>
            <c:idx val="4"/>
            <c:spPr>
              <a:solidFill>
                <a:schemeClr val="accent5"/>
              </a:solidFill>
              <a:ln w="38100">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9-4391-4CDF-834F-A2255BAFD248}"/>
              </c:ext>
            </c:extLst>
          </c:dPt>
          <c:dPt>
            <c:idx val="5"/>
            <c:explosion val="15"/>
            <c:spPr>
              <a:solidFill>
                <a:schemeClr val="accent6"/>
              </a:solidFill>
              <a:ln w="38100">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B-4391-4CDF-834F-A2255BAFD248}"/>
              </c:ext>
            </c:extLst>
          </c:dPt>
          <c:dPt>
            <c:idx val="6"/>
            <c:spPr>
              <a:solidFill>
                <a:schemeClr val="accent1">
                  <a:lumMod val="60000"/>
                </a:schemeClr>
              </a:solidFill>
              <a:ln w="38100">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D-4391-4CDF-834F-A2255BAFD248}"/>
              </c:ext>
            </c:extLst>
          </c:dPt>
          <c:dLbls>
            <c:dLbl>
              <c:idx val="0"/>
              <c:layout>
                <c:manualLayout>
                  <c:x val="5.7390360010180271E-3"/>
                  <c:y val="-0.18129284766919526"/>
                </c:manualLayout>
              </c:layout>
              <c:tx>
                <c:rich>
                  <a:bodyPr/>
                  <a:lstStyle/>
                  <a:p>
                    <a:fld id="{1AD76E30-9BD8-4003-8E88-D18A0FE8F9A1}" type="VALUE">
                      <a:rPr lang="en-US" smtClean="0"/>
                      <a:pPr/>
                      <a:t>[ЗНАЧЕНИЕ]</a:t>
                    </a:fld>
                    <a:r>
                      <a:rPr lang="en-US"/>
                      <a:t>%</a:t>
                    </a:r>
                  </a:p>
                </c:rich>
              </c:tx>
              <c:showVal val="1"/>
              <c:separator>, </c:separator>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1-4391-4CDF-834F-A2255BAFD248}"/>
                </c:ext>
              </c:extLst>
            </c:dLbl>
            <c:dLbl>
              <c:idx val="1"/>
              <c:layout>
                <c:manualLayout>
                  <c:x val="6.6007228835519793E-2"/>
                  <c:y val="-0.15550889569111023"/>
                </c:manualLayout>
              </c:layout>
              <c:tx>
                <c:rich>
                  <a:bodyPr/>
                  <a:lstStyle/>
                  <a:p>
                    <a:fld id="{D10C65C3-EACC-40B8-9A2E-FD2844B1E5A7}" type="VALUE">
                      <a:rPr lang="en-US" smtClean="0">
                        <a:solidFill>
                          <a:schemeClr val="tx1">
                            <a:lumMod val="75000"/>
                            <a:lumOff val="25000"/>
                          </a:schemeClr>
                        </a:solidFill>
                      </a:rPr>
                      <a:pPr/>
                      <a:t>[ЗНАЧЕНИЕ]</a:t>
                    </a:fld>
                    <a:r>
                      <a:rPr lang="en-US" dirty="0">
                        <a:solidFill>
                          <a:schemeClr val="tx1">
                            <a:lumMod val="75000"/>
                            <a:lumOff val="25000"/>
                          </a:schemeClr>
                        </a:solidFill>
                      </a:rPr>
                      <a:t>%</a:t>
                    </a:r>
                  </a:p>
                </c:rich>
              </c:tx>
              <c:showVal val="1"/>
              <c:separator>, </c:separator>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3-4391-4CDF-834F-A2255BAFD248}"/>
                </c:ext>
              </c:extLst>
            </c:dLbl>
            <c:dLbl>
              <c:idx val="2"/>
              <c:layout/>
              <c:tx>
                <c:rich>
                  <a:bodyPr/>
                  <a:lstStyle/>
                  <a:p>
                    <a:fld id="{D4BE708B-06A9-4909-81C2-24F76690F4D8}" type="VALUE">
                      <a:rPr lang="en-US" smtClean="0"/>
                      <a:pPr/>
                      <a:t>[ЗНАЧЕНИЕ]</a:t>
                    </a:fld>
                    <a:r>
                      <a:rPr lang="en-US"/>
                      <a:t>%</a:t>
                    </a:r>
                  </a:p>
                </c:rich>
              </c:tx>
              <c:showVal val="1"/>
              <c:separator>, </c:separator>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5-4391-4CDF-834F-A2255BAFD248}"/>
                </c:ext>
              </c:extLst>
            </c:dLbl>
            <c:dLbl>
              <c:idx val="3"/>
              <c:layout>
                <c:manualLayout>
                  <c:x val="-7.8050889613845223E-2"/>
                  <c:y val="0.11703715482441708"/>
                </c:manualLayout>
              </c:layout>
              <c:tx>
                <c:rich>
                  <a:bodyPr/>
                  <a:lstStyle/>
                  <a:p>
                    <a:fld id="{E97952B2-D52B-467D-B61C-B2063E382E0C}" type="VALUE">
                      <a:rPr lang="en-US" smtClean="0"/>
                      <a:pPr/>
                      <a:t>[ЗНАЧЕНИЕ]</a:t>
                    </a:fld>
                    <a:r>
                      <a:rPr lang="en-US"/>
                      <a:t>%</a:t>
                    </a:r>
                  </a:p>
                </c:rich>
              </c:tx>
              <c:showVal val="1"/>
              <c:separator>, </c:separator>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7-4391-4CDF-834F-A2255BAFD248}"/>
                </c:ext>
              </c:extLst>
            </c:dLbl>
            <c:dLbl>
              <c:idx val="4"/>
              <c:layout>
                <c:manualLayout>
                  <c:x val="-0.10330264801832442"/>
                  <c:y val="-4.5896923460555785E-3"/>
                </c:manualLayout>
              </c:layout>
              <c:tx>
                <c:rich>
                  <a:bodyPr/>
                  <a:lstStyle/>
                  <a:p>
                    <a:fld id="{6C3005FA-87AC-4BA4-BBB1-51BE7F782CDF}" type="VALUE">
                      <a:rPr lang="en-US" smtClean="0"/>
                      <a:pPr/>
                      <a:t>[ЗНАЧЕНИЕ]</a:t>
                    </a:fld>
                    <a:r>
                      <a:rPr lang="en-US"/>
                      <a:t>%</a:t>
                    </a:r>
                  </a:p>
                </c:rich>
              </c:tx>
              <c:showVal val="1"/>
              <c:separator>, </c:separator>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9-4391-4CDF-834F-A2255BAFD248}"/>
                </c:ext>
              </c:extLst>
            </c:dLbl>
            <c:dLbl>
              <c:idx val="5"/>
              <c:layout>
                <c:manualLayout>
                  <c:x val="-0.10049169529858172"/>
                  <c:y val="-0.11472080576205163"/>
                </c:manualLayout>
              </c:layout>
              <c:tx>
                <c:rich>
                  <a:bodyPr/>
                  <a:lstStyle/>
                  <a:p>
                    <a:fld id="{0ADD58E9-9DCC-498D-AF29-AAF7DA7F9C1D}" type="VALUE">
                      <a:rPr lang="en-US" sz="2000" smtClean="0">
                        <a:solidFill>
                          <a:schemeClr val="accent1">
                            <a:lumMod val="50000"/>
                          </a:schemeClr>
                        </a:solidFill>
                      </a:rPr>
                      <a:pPr/>
                      <a:t>[ЗНАЧЕНИЕ]</a:t>
                    </a:fld>
                    <a:r>
                      <a:rPr lang="en-US" sz="2000" dirty="0">
                        <a:solidFill>
                          <a:schemeClr val="accent1">
                            <a:lumMod val="50000"/>
                          </a:schemeClr>
                        </a:solidFill>
                      </a:rPr>
                      <a:t>%</a:t>
                    </a:r>
                  </a:p>
                </c:rich>
              </c:tx>
              <c:showVal val="1"/>
              <c:separator>, </c:separator>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B-4391-4CDF-834F-A2255BAFD248}"/>
                </c:ext>
              </c:extLst>
            </c:dLbl>
            <c:dLbl>
              <c:idx val="6"/>
              <c:layout>
                <c:manualLayout>
                  <c:x val="-3.0383721888665331E-2"/>
                  <c:y val="-0.15980242639326081"/>
                </c:manualLayout>
              </c:layout>
              <c:tx>
                <c:rich>
                  <a:bodyPr/>
                  <a:lstStyle/>
                  <a:p>
                    <a:fld id="{C66B147F-E3DC-4EA2-AC59-1CBF13BF92B1}" type="VALUE">
                      <a:rPr lang="en-US" sz="2000" smtClean="0">
                        <a:solidFill>
                          <a:schemeClr val="accent1">
                            <a:lumMod val="50000"/>
                          </a:schemeClr>
                        </a:solidFill>
                      </a:rPr>
                      <a:pPr/>
                      <a:t>[ЗНАЧЕНИЕ]</a:t>
                    </a:fld>
                    <a:r>
                      <a:rPr lang="en-US" sz="2000" dirty="0">
                        <a:solidFill>
                          <a:schemeClr val="accent1">
                            <a:lumMod val="50000"/>
                          </a:schemeClr>
                        </a:solidFill>
                      </a:rPr>
                      <a:t>%</a:t>
                    </a:r>
                  </a:p>
                </c:rich>
              </c:tx>
              <c:showVal val="1"/>
              <c:separator>, </c:separator>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D-4391-4CDF-834F-A2255BAFD248}"/>
                </c:ext>
              </c:extLst>
            </c:dLbl>
            <c:numFmt formatCode="#,##0.0_ ;\-#,##0.0\ "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accent1">
                        <a:lumMod val="50000"/>
                      </a:schemeClr>
                    </a:solidFill>
                    <a:latin typeface="+mn-lt"/>
                    <a:ea typeface="+mn-ea"/>
                    <a:cs typeface="+mn-cs"/>
                  </a:defRPr>
                </a:pPr>
                <a:endParaRPr lang="ru-RU"/>
              </a:p>
            </c:txPr>
            <c:showVal val="1"/>
            <c:separator>, </c:separator>
            <c:showLeaderLines val="1"/>
            <c:leaderLines>
              <c:spPr>
                <a:ln w="9525" cap="flat" cmpd="sng" algn="ctr">
                  <a:solidFill>
                    <a:schemeClr val="tx2">
                      <a:lumMod val="75000"/>
                    </a:schemeClr>
                  </a:solidFill>
                  <a:round/>
                </a:ln>
                <a:effectLst/>
              </c:spPr>
            </c:leaderLines>
            <c:extLst xmlns:c16r2="http://schemas.microsoft.com/office/drawing/2015/06/chart">
              <c:ext xmlns:c15="http://schemas.microsoft.com/office/drawing/2012/chart" uri="{CE6537A1-D6FC-4f65-9D91-7224C49458BB}"/>
            </c:extLst>
          </c:dLbls>
          <c:cat>
            <c:strRef>
              <c:f>Лист1!$A$2:$A$8</c:f>
              <c:strCache>
                <c:ptCount val="7"/>
                <c:pt idx="0">
                  <c:v>5,63 млн.руб. Создание условий для экономического развития поселения</c:v>
                </c:pt>
                <c:pt idx="1">
                  <c:v>0,5 млн.руб. Обеспечение безопасности</c:v>
                </c:pt>
                <c:pt idx="2">
                  <c:v>94,76 млн.руб. ЖКХ, содержание автомобильных дорог и благоустройство территории </c:v>
                </c:pt>
                <c:pt idx="3">
                  <c:v>19,96 млн.руб. "Развитие культуры и спорта, организация праздничных мероприятий </c:v>
                </c:pt>
                <c:pt idx="4">
                  <c:v>0,85 млн.руб. Развитие молодежной политики</c:v>
                </c:pt>
                <c:pt idx="5">
                  <c:v>24,35 млн.руб. Отраслевые проекты</c:v>
                </c:pt>
                <c:pt idx="6">
                  <c:v>14,47 млн.руб. Комфортная среда</c:v>
                </c:pt>
              </c:strCache>
            </c:strRef>
          </c:cat>
          <c:val>
            <c:numRef>
              <c:f>Лист1!$B$2:$B$8</c:f>
              <c:numCache>
                <c:formatCode>0.0%</c:formatCode>
                <c:ptCount val="7"/>
                <c:pt idx="0">
                  <c:v>3.5075696218304167</c:v>
                </c:pt>
                <c:pt idx="1">
                  <c:v>0.31150707121051663</c:v>
                </c:pt>
                <c:pt idx="2">
                  <c:v>59.036820135817095</c:v>
                </c:pt>
                <c:pt idx="3">
                  <c:v>12.435362282723819</c:v>
                </c:pt>
                <c:pt idx="4">
                  <c:v>0.52956202105787775</c:v>
                </c:pt>
                <c:pt idx="5">
                  <c:v>15.170394367952149</c:v>
                </c:pt>
                <c:pt idx="6">
                  <c:v>9.0150146408323497</c:v>
                </c:pt>
              </c:numCache>
            </c:numRef>
          </c:val>
          <c:extLst xmlns:c16r2="http://schemas.microsoft.com/office/drawing/2015/06/chart">
            <c:ext xmlns:c16="http://schemas.microsoft.com/office/drawing/2014/chart" uri="{C3380CC4-5D6E-409C-BE32-E72D297353CC}">
              <c16:uniqueId val="{00000010-4391-4CDF-834F-A2255BAFD248}"/>
            </c:ext>
          </c:extLst>
        </c:ser>
        <c:dLbls>
          <c:showPercent val="1"/>
        </c:dLbls>
        <c:firstSliceAng val="0"/>
        <c:holeSize val="50"/>
      </c:doughnutChart>
      <c:spPr>
        <a:noFill/>
        <a:ln>
          <a:noFill/>
        </a:ln>
        <a:effectLst/>
      </c:spPr>
    </c:plotArea>
    <c:legend>
      <c:legendPos val="t"/>
      <c:layout>
        <c:manualLayout>
          <c:xMode val="edge"/>
          <c:yMode val="edge"/>
          <c:x val="1.4552932121873715E-2"/>
          <c:y val="3.1304885291475341E-2"/>
          <c:w val="0.54056730235302286"/>
          <c:h val="0.9595078910182977"/>
        </c:manualLayout>
      </c:layout>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ru-RU"/>
        </a:p>
      </c:txPr>
    </c:legend>
    <c:plotVisOnly val="1"/>
    <c:dispBlanksAs val="zero"/>
  </c:chart>
  <c:spPr>
    <a:noFill/>
    <a:ln>
      <a:noFill/>
    </a:ln>
    <a:effectLst/>
  </c:spPr>
  <c:txPr>
    <a:bodyPr/>
    <a:lstStyle/>
    <a:p>
      <a:pPr>
        <a:defRPr/>
      </a:pPr>
      <a:endParaRPr lang="ru-RU"/>
    </a:p>
  </c:txPr>
  <c:externalData r:id="rId1"/>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0.66635</cdr:x>
      <cdr:y>0.37678</cdr:y>
    </cdr:from>
    <cdr:to>
      <cdr:x>0.89023</cdr:x>
      <cdr:y>0.67308</cdr:y>
    </cdr:to>
    <cdr:sp macro="" textlink="">
      <cdr:nvSpPr>
        <cdr:cNvPr id="3" name="TextBox 2"/>
        <cdr:cNvSpPr txBox="1"/>
      </cdr:nvSpPr>
      <cdr:spPr>
        <a:xfrm xmlns:a="http://schemas.openxmlformats.org/drawingml/2006/main">
          <a:off x="7372867" y="2085180"/>
          <a:ext cx="2477137" cy="163976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u-RU" sz="3000" b="1" dirty="0">
              <a:solidFill>
                <a:schemeClr val="accent2">
                  <a:lumMod val="75000"/>
                </a:schemeClr>
              </a:solidFill>
            </a:rPr>
            <a:t>160,51</a:t>
          </a:r>
        </a:p>
        <a:p xmlns:a="http://schemas.openxmlformats.org/drawingml/2006/main">
          <a:pPr algn="ctr"/>
          <a:r>
            <a:rPr lang="ru-RU" sz="3000" b="1" dirty="0" err="1">
              <a:solidFill>
                <a:schemeClr val="accent2">
                  <a:lumMod val="75000"/>
                </a:schemeClr>
              </a:solidFill>
            </a:rPr>
            <a:t>млн.руб</a:t>
          </a:r>
          <a:r>
            <a:rPr lang="ru-RU" sz="3000" b="1" dirty="0">
              <a:solidFill>
                <a:schemeClr val="accent2">
                  <a:lumMod val="75000"/>
                </a:schemeClr>
              </a:solidFill>
            </a:rPr>
            <a:t>.</a:t>
          </a:r>
        </a:p>
        <a:p xmlns:a="http://schemas.openxmlformats.org/drawingml/2006/main">
          <a:pPr algn="ctr"/>
          <a:r>
            <a:rPr lang="ru-RU" sz="3000" b="1" dirty="0">
              <a:solidFill>
                <a:schemeClr val="accent2">
                  <a:lumMod val="75000"/>
                </a:schemeClr>
              </a:solidFill>
            </a:rPr>
            <a:t>(96,56 %)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0FD4EC-2D82-425F-B3AD-489AD0856886}" type="datetimeFigureOut">
              <a:rPr lang="ru-RU" smtClean="0"/>
              <a:pPr/>
              <a:t>14.03.2025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6660CA-2417-43B2-8059-C4554615F5FE}" type="slidenum">
              <a:rPr lang="ru-RU" smtClean="0"/>
              <a:pPr/>
              <a:t>‹#›</a:t>
            </a:fld>
            <a:endParaRPr lang="ru-RU"/>
          </a:p>
        </p:txBody>
      </p:sp>
    </p:spTree>
    <p:extLst>
      <p:ext uri="{BB962C8B-B14F-4D97-AF65-F5344CB8AC3E}">
        <p14:creationId xmlns:p14="http://schemas.microsoft.com/office/powerpoint/2010/main" xmlns="" val="1113877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26660CA-2417-43B2-8059-C4554615F5FE}" type="slidenum">
              <a:rPr lang="ru-RU" smtClean="0"/>
              <a:pPr/>
              <a:t>11</a:t>
            </a:fld>
            <a:endParaRPr lang="ru-RU"/>
          </a:p>
        </p:txBody>
      </p:sp>
    </p:spTree>
    <p:extLst>
      <p:ext uri="{BB962C8B-B14F-4D97-AF65-F5344CB8AC3E}">
        <p14:creationId xmlns:p14="http://schemas.microsoft.com/office/powerpoint/2010/main" xmlns="" val="548976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26660CA-2417-43B2-8059-C4554615F5FE}" type="slidenum">
              <a:rPr lang="ru-RU" smtClean="0"/>
              <a:pPr/>
              <a:t>12</a:t>
            </a:fld>
            <a:endParaRPr lang="ru-RU"/>
          </a:p>
        </p:txBody>
      </p:sp>
    </p:spTree>
    <p:extLst>
      <p:ext uri="{BB962C8B-B14F-4D97-AF65-F5344CB8AC3E}">
        <p14:creationId xmlns:p14="http://schemas.microsoft.com/office/powerpoint/2010/main" xmlns="" val="1723691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226660CA-2417-43B2-8059-C4554615F5FE}" type="slidenum">
              <a:rPr lang="ru-RU" smtClean="0"/>
              <a:pPr/>
              <a:t>13</a:t>
            </a:fld>
            <a:endParaRPr lang="ru-RU"/>
          </a:p>
        </p:txBody>
      </p:sp>
    </p:spTree>
    <p:extLst>
      <p:ext uri="{BB962C8B-B14F-4D97-AF65-F5344CB8AC3E}">
        <p14:creationId xmlns:p14="http://schemas.microsoft.com/office/powerpoint/2010/main" xmlns="" val="3903587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226660CA-2417-43B2-8059-C4554615F5FE}" type="slidenum">
              <a:rPr lang="ru-RU" smtClean="0"/>
              <a:pPr/>
              <a:t>14</a:t>
            </a:fld>
            <a:endParaRPr lang="ru-RU"/>
          </a:p>
        </p:txBody>
      </p:sp>
    </p:spTree>
    <p:extLst>
      <p:ext uri="{BB962C8B-B14F-4D97-AF65-F5344CB8AC3E}">
        <p14:creationId xmlns:p14="http://schemas.microsoft.com/office/powerpoint/2010/main" xmlns="" val="3903587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26660CA-2417-43B2-8059-C4554615F5FE}" type="slidenum">
              <a:rPr lang="ru-RU" smtClean="0"/>
              <a:pPr/>
              <a:t>15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26660CA-2417-43B2-8059-C4554615F5FE}" type="slidenum">
              <a:rPr lang="ru-RU" smtClean="0"/>
              <a:pPr/>
              <a:t>16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26660CA-2417-43B2-8059-C4554615F5FE}" type="slidenum">
              <a:rPr lang="ru-RU" smtClean="0"/>
              <a:pPr/>
              <a:t>17</a:t>
            </a:fld>
            <a:endParaRPr lang="ru-RU"/>
          </a:p>
        </p:txBody>
      </p:sp>
    </p:spTree>
    <p:extLst>
      <p:ext uri="{BB962C8B-B14F-4D97-AF65-F5344CB8AC3E}">
        <p14:creationId xmlns:p14="http://schemas.microsoft.com/office/powerpoint/2010/main" xmlns="" val="128502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CDD1E1FB-C23B-4A98-AAB1-8467832B5FFC}" type="datetimeFigureOut">
              <a:rPr lang="ru-RU" smtClean="0"/>
              <a:pPr/>
              <a:t>14.03.2025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B27D0B7-DBD1-4A45-818A-6FCA607C91FE}" type="slidenum">
              <a:rPr lang="ru-RU" smtClean="0"/>
              <a:pPr/>
              <a:t>‹#›</a:t>
            </a:fld>
            <a:endParaRPr lang="ru-RU"/>
          </a:p>
        </p:txBody>
      </p:sp>
    </p:spTree>
    <p:extLst>
      <p:ext uri="{BB962C8B-B14F-4D97-AF65-F5344CB8AC3E}">
        <p14:creationId xmlns:p14="http://schemas.microsoft.com/office/powerpoint/2010/main" xmlns="" val="569841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DD1E1FB-C23B-4A98-AAB1-8467832B5FFC}" type="datetimeFigureOut">
              <a:rPr lang="ru-RU" smtClean="0"/>
              <a:pPr/>
              <a:t>14.03.2025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B27D0B7-DBD1-4A45-818A-6FCA607C91FE}" type="slidenum">
              <a:rPr lang="ru-RU" smtClean="0"/>
              <a:pPr/>
              <a:t>‹#›</a:t>
            </a:fld>
            <a:endParaRPr lang="ru-RU"/>
          </a:p>
        </p:txBody>
      </p:sp>
    </p:spTree>
    <p:extLst>
      <p:ext uri="{BB962C8B-B14F-4D97-AF65-F5344CB8AC3E}">
        <p14:creationId xmlns:p14="http://schemas.microsoft.com/office/powerpoint/2010/main" xmlns="" val="134066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DD1E1FB-C23B-4A98-AAB1-8467832B5FFC}" type="datetimeFigureOut">
              <a:rPr lang="ru-RU" smtClean="0"/>
              <a:pPr/>
              <a:t>14.03.2025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B27D0B7-DBD1-4A45-818A-6FCA607C91FE}" type="slidenum">
              <a:rPr lang="ru-RU" smtClean="0"/>
              <a:pPr/>
              <a:t>‹#›</a:t>
            </a:fld>
            <a:endParaRPr lang="ru-RU"/>
          </a:p>
        </p:txBody>
      </p:sp>
    </p:spTree>
    <p:extLst>
      <p:ext uri="{BB962C8B-B14F-4D97-AF65-F5344CB8AC3E}">
        <p14:creationId xmlns:p14="http://schemas.microsoft.com/office/powerpoint/2010/main" xmlns="" val="1675617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DD1E1FB-C23B-4A98-AAB1-8467832B5FFC}" type="datetimeFigureOut">
              <a:rPr lang="ru-RU" smtClean="0"/>
              <a:pPr/>
              <a:t>14.03.2025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B27D0B7-DBD1-4A45-818A-6FCA607C91FE}" type="slidenum">
              <a:rPr lang="ru-RU" smtClean="0"/>
              <a:pPr/>
              <a:t>‹#›</a:t>
            </a:fld>
            <a:endParaRPr lang="ru-RU"/>
          </a:p>
        </p:txBody>
      </p:sp>
    </p:spTree>
    <p:extLst>
      <p:ext uri="{BB962C8B-B14F-4D97-AF65-F5344CB8AC3E}">
        <p14:creationId xmlns:p14="http://schemas.microsoft.com/office/powerpoint/2010/main" xmlns="" val="2702146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CDD1E1FB-C23B-4A98-AAB1-8467832B5FFC}" type="datetimeFigureOut">
              <a:rPr lang="ru-RU" smtClean="0"/>
              <a:pPr/>
              <a:t>14.03.2025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B27D0B7-DBD1-4A45-818A-6FCA607C91FE}" type="slidenum">
              <a:rPr lang="ru-RU" smtClean="0"/>
              <a:pPr/>
              <a:t>‹#›</a:t>
            </a:fld>
            <a:endParaRPr lang="ru-RU"/>
          </a:p>
        </p:txBody>
      </p:sp>
    </p:spTree>
    <p:extLst>
      <p:ext uri="{BB962C8B-B14F-4D97-AF65-F5344CB8AC3E}">
        <p14:creationId xmlns:p14="http://schemas.microsoft.com/office/powerpoint/2010/main" xmlns="" val="1071955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CDD1E1FB-C23B-4A98-AAB1-8467832B5FFC}" type="datetimeFigureOut">
              <a:rPr lang="ru-RU" smtClean="0"/>
              <a:pPr/>
              <a:t>14.03.2025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B27D0B7-DBD1-4A45-818A-6FCA607C91FE}" type="slidenum">
              <a:rPr lang="ru-RU" smtClean="0"/>
              <a:pPr/>
              <a:t>‹#›</a:t>
            </a:fld>
            <a:endParaRPr lang="ru-RU"/>
          </a:p>
        </p:txBody>
      </p:sp>
    </p:spTree>
    <p:extLst>
      <p:ext uri="{BB962C8B-B14F-4D97-AF65-F5344CB8AC3E}">
        <p14:creationId xmlns:p14="http://schemas.microsoft.com/office/powerpoint/2010/main" xmlns="" val="1750486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CDD1E1FB-C23B-4A98-AAB1-8467832B5FFC}" type="datetimeFigureOut">
              <a:rPr lang="ru-RU" smtClean="0"/>
              <a:pPr/>
              <a:t>14.03.2025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B27D0B7-DBD1-4A45-818A-6FCA607C91FE}" type="slidenum">
              <a:rPr lang="ru-RU" smtClean="0"/>
              <a:pPr/>
              <a:t>‹#›</a:t>
            </a:fld>
            <a:endParaRPr lang="ru-RU"/>
          </a:p>
        </p:txBody>
      </p:sp>
    </p:spTree>
    <p:extLst>
      <p:ext uri="{BB962C8B-B14F-4D97-AF65-F5344CB8AC3E}">
        <p14:creationId xmlns:p14="http://schemas.microsoft.com/office/powerpoint/2010/main" xmlns="" val="2721149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CDD1E1FB-C23B-4A98-AAB1-8467832B5FFC}" type="datetimeFigureOut">
              <a:rPr lang="ru-RU" smtClean="0"/>
              <a:pPr/>
              <a:t>14.03.2025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B27D0B7-DBD1-4A45-818A-6FCA607C91FE}" type="slidenum">
              <a:rPr lang="ru-RU" smtClean="0"/>
              <a:pPr/>
              <a:t>‹#›</a:t>
            </a:fld>
            <a:endParaRPr lang="ru-RU"/>
          </a:p>
        </p:txBody>
      </p:sp>
    </p:spTree>
    <p:extLst>
      <p:ext uri="{BB962C8B-B14F-4D97-AF65-F5344CB8AC3E}">
        <p14:creationId xmlns:p14="http://schemas.microsoft.com/office/powerpoint/2010/main" xmlns="" val="724862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DD1E1FB-C23B-4A98-AAB1-8467832B5FFC}" type="datetimeFigureOut">
              <a:rPr lang="ru-RU" smtClean="0"/>
              <a:pPr/>
              <a:t>14.03.2025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B27D0B7-DBD1-4A45-818A-6FCA607C91FE}" type="slidenum">
              <a:rPr lang="ru-RU" smtClean="0"/>
              <a:pPr/>
              <a:t>‹#›</a:t>
            </a:fld>
            <a:endParaRPr lang="ru-RU"/>
          </a:p>
        </p:txBody>
      </p:sp>
    </p:spTree>
    <p:extLst>
      <p:ext uri="{BB962C8B-B14F-4D97-AF65-F5344CB8AC3E}">
        <p14:creationId xmlns:p14="http://schemas.microsoft.com/office/powerpoint/2010/main" xmlns="" val="965561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CDD1E1FB-C23B-4A98-AAB1-8467832B5FFC}" type="datetimeFigureOut">
              <a:rPr lang="ru-RU" smtClean="0"/>
              <a:pPr/>
              <a:t>14.03.2025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B27D0B7-DBD1-4A45-818A-6FCA607C91FE}" type="slidenum">
              <a:rPr lang="ru-RU" smtClean="0"/>
              <a:pPr/>
              <a:t>‹#›</a:t>
            </a:fld>
            <a:endParaRPr lang="ru-RU"/>
          </a:p>
        </p:txBody>
      </p:sp>
    </p:spTree>
    <p:extLst>
      <p:ext uri="{BB962C8B-B14F-4D97-AF65-F5344CB8AC3E}">
        <p14:creationId xmlns:p14="http://schemas.microsoft.com/office/powerpoint/2010/main" xmlns="" val="1406615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CDD1E1FB-C23B-4A98-AAB1-8467832B5FFC}" type="datetimeFigureOut">
              <a:rPr lang="ru-RU" smtClean="0"/>
              <a:pPr/>
              <a:t>14.03.2025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B27D0B7-DBD1-4A45-818A-6FCA607C91FE}" type="slidenum">
              <a:rPr lang="ru-RU" smtClean="0"/>
              <a:pPr/>
              <a:t>‹#›</a:t>
            </a:fld>
            <a:endParaRPr lang="ru-RU"/>
          </a:p>
        </p:txBody>
      </p:sp>
    </p:spTree>
    <p:extLst>
      <p:ext uri="{BB962C8B-B14F-4D97-AF65-F5344CB8AC3E}">
        <p14:creationId xmlns:p14="http://schemas.microsoft.com/office/powerpoint/2010/main" xmlns="" val="4163643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D1E1FB-C23B-4A98-AAB1-8467832B5FFC}" type="datetimeFigureOut">
              <a:rPr lang="ru-RU" smtClean="0"/>
              <a:pPr/>
              <a:t>14.03.2025</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27D0B7-DBD1-4A45-818A-6FCA607C91FE}" type="slidenum">
              <a:rPr lang="ru-RU" smtClean="0"/>
              <a:pPr/>
              <a:t>‹#›</a:t>
            </a:fld>
            <a:endParaRPr lang="ru-RU"/>
          </a:p>
        </p:txBody>
      </p:sp>
    </p:spTree>
    <p:extLst>
      <p:ext uri="{BB962C8B-B14F-4D97-AF65-F5344CB8AC3E}">
        <p14:creationId xmlns:p14="http://schemas.microsoft.com/office/powerpoint/2010/main" xmlns="" val="38587818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gmolo.ru/activity/finance/" TargetMode="External"/><Relationship Id="rId5" Type="http://schemas.openxmlformats.org/officeDocument/2006/relationships/hyperlink" Target="http://gmolo.ru/ksp/" TargetMode="External"/><Relationship Id="rId4" Type="http://schemas.openxmlformats.org/officeDocument/2006/relationships/hyperlink" Target="http://gmolo.ru/"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6" name="Google Shape;570;p60" descr="Изображение выглядит как текст, компьютер&#10;&#10;Автоматически созданное описание"/>
          <p:cNvPicPr preferRelativeResize="0">
            <a:picLocks/>
          </p:cNvPicPr>
          <p:nvPr/>
        </p:nvPicPr>
        <p:blipFill>
          <a:blip r:embed="rId3" cstate="print"/>
          <a:stretch>
            <a:fillRect/>
          </a:stretch>
        </p:blipFill>
        <p:spPr>
          <a:xfrm>
            <a:off x="687812" y="2212290"/>
            <a:ext cx="6442331" cy="3975105"/>
          </a:xfrm>
          <a:prstGeom prst="rect">
            <a:avLst/>
          </a:prstGeom>
          <a:noFill/>
          <a:ln>
            <a:noFill/>
          </a:ln>
        </p:spPr>
      </p:pic>
      <p:pic>
        <p:nvPicPr>
          <p:cNvPr id="1026" name="Picture 2" descr="http://gmrlo.ru/img/poselki/1/pudomyagi.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654173" y="178345"/>
            <a:ext cx="1175459" cy="1449733"/>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Рисунок 4" descr="\\192.168.16.200\all_doc\Лукьянова\Фото аллея\KX1A1764.jpg"/>
          <p:cNvPicPr/>
          <p:nvPr/>
        </p:nvPicPr>
        <p:blipFill>
          <a:blip r:embed="rId5" cstate="print"/>
          <a:srcRect/>
          <a:stretch>
            <a:fillRect/>
          </a:stretch>
        </p:blipFill>
        <p:spPr bwMode="auto">
          <a:xfrm>
            <a:off x="6411686" y="3450771"/>
            <a:ext cx="5510497" cy="3038935"/>
          </a:xfrm>
          <a:prstGeom prst="rect">
            <a:avLst/>
          </a:prstGeom>
          <a:noFill/>
          <a:ln w="9525">
            <a:noFill/>
            <a:miter lim="800000"/>
            <a:headEnd/>
            <a:tailEnd/>
          </a:ln>
        </p:spPr>
      </p:pic>
      <p:sp>
        <p:nvSpPr>
          <p:cNvPr id="3" name="Прямоугольник 2"/>
          <p:cNvSpPr/>
          <p:nvPr/>
        </p:nvSpPr>
        <p:spPr>
          <a:xfrm>
            <a:off x="917562" y="273298"/>
            <a:ext cx="10324340" cy="1938992"/>
          </a:xfrm>
          <a:prstGeom prst="rect">
            <a:avLst/>
          </a:prstGeom>
        </p:spPr>
        <p:txBody>
          <a:bodyPr wrap="square">
            <a:spAutoFit/>
          </a:bodyPr>
          <a:lstStyle/>
          <a:p>
            <a:pPr algn="ctr"/>
            <a:r>
              <a:rPr lang="ru-RU" sz="3000" b="1" dirty="0" smtClean="0">
                <a:solidFill>
                  <a:srgbClr val="002060"/>
                </a:solidFill>
                <a:latin typeface="Bookman Old Style" panose="02050604050505020204" pitchFamily="18" charset="0"/>
                <a:cs typeface="Times New Roman" panose="02020603050405020304" pitchFamily="18" charset="0"/>
              </a:rPr>
              <a:t>Отчет </a:t>
            </a:r>
          </a:p>
          <a:p>
            <a:pPr algn="ctr"/>
            <a:r>
              <a:rPr lang="ru-RU" sz="3000" b="1" dirty="0" smtClean="0">
                <a:solidFill>
                  <a:srgbClr val="002060"/>
                </a:solidFill>
                <a:latin typeface="Bookman Old Style" panose="02050604050505020204" pitchFamily="18" charset="0"/>
                <a:cs typeface="Times New Roman" panose="02020603050405020304" pitchFamily="18" charset="0"/>
              </a:rPr>
              <a:t>    об </a:t>
            </a:r>
            <a:r>
              <a:rPr lang="ru-RU" sz="3000" b="1" dirty="0">
                <a:solidFill>
                  <a:srgbClr val="002060"/>
                </a:solidFill>
                <a:latin typeface="Bookman Old Style" panose="02050604050505020204" pitchFamily="18" charset="0"/>
                <a:cs typeface="Times New Roman" panose="02020603050405020304" pitchFamily="18" charset="0"/>
              </a:rPr>
              <a:t>исполнении бюджета</a:t>
            </a:r>
            <a:br>
              <a:rPr lang="ru-RU" sz="3000" b="1" dirty="0">
                <a:solidFill>
                  <a:srgbClr val="002060"/>
                </a:solidFill>
                <a:latin typeface="Bookman Old Style" panose="02050604050505020204" pitchFamily="18" charset="0"/>
                <a:cs typeface="Times New Roman" panose="02020603050405020304" pitchFamily="18" charset="0"/>
              </a:rPr>
            </a:br>
            <a:r>
              <a:rPr lang="ru-RU" sz="3000" b="1" dirty="0" smtClean="0">
                <a:solidFill>
                  <a:srgbClr val="002060"/>
                </a:solidFill>
                <a:latin typeface="Bookman Old Style" panose="02050604050505020204" pitchFamily="18" charset="0"/>
                <a:cs typeface="Times New Roman" panose="02020603050405020304" pitchFamily="18" charset="0"/>
              </a:rPr>
              <a:t>    </a:t>
            </a:r>
            <a:r>
              <a:rPr lang="ru-RU" sz="3000" b="1" dirty="0" err="1" smtClean="0">
                <a:solidFill>
                  <a:srgbClr val="002060"/>
                </a:solidFill>
                <a:latin typeface="Bookman Old Style" panose="02050604050505020204" pitchFamily="18" charset="0"/>
                <a:cs typeface="Times New Roman" panose="02020603050405020304" pitchFamily="18" charset="0"/>
              </a:rPr>
              <a:t>Пудомягского</a:t>
            </a:r>
            <a:r>
              <a:rPr lang="ru-RU" sz="3000" b="1" dirty="0" smtClean="0">
                <a:solidFill>
                  <a:srgbClr val="002060"/>
                </a:solidFill>
                <a:latin typeface="Bookman Old Style" panose="02050604050505020204" pitchFamily="18" charset="0"/>
                <a:cs typeface="Times New Roman" panose="02020603050405020304" pitchFamily="18" charset="0"/>
              </a:rPr>
              <a:t> сельского </a:t>
            </a:r>
            <a:r>
              <a:rPr lang="ru-RU" sz="3000" b="1" dirty="0">
                <a:solidFill>
                  <a:srgbClr val="002060"/>
                </a:solidFill>
                <a:latin typeface="Bookman Old Style" panose="02050604050505020204" pitchFamily="18" charset="0"/>
                <a:cs typeface="Times New Roman" panose="02020603050405020304" pitchFamily="18" charset="0"/>
              </a:rPr>
              <a:t>поселения </a:t>
            </a:r>
            <a:endParaRPr lang="en-US" sz="3000" b="1" dirty="0">
              <a:solidFill>
                <a:srgbClr val="002060"/>
              </a:solidFill>
              <a:latin typeface="Bookman Old Style" panose="02050604050505020204" pitchFamily="18" charset="0"/>
              <a:cs typeface="Times New Roman" panose="02020603050405020304" pitchFamily="18" charset="0"/>
            </a:endParaRPr>
          </a:p>
          <a:p>
            <a:pPr algn="ctr"/>
            <a:r>
              <a:rPr lang="ru-RU" sz="3000" b="1" dirty="0" smtClean="0">
                <a:solidFill>
                  <a:srgbClr val="002060"/>
                </a:solidFill>
                <a:latin typeface="Bookman Old Style" panose="02050604050505020204" pitchFamily="18" charset="0"/>
                <a:cs typeface="Times New Roman" panose="02020603050405020304" pitchFamily="18" charset="0"/>
              </a:rPr>
              <a:t>     за </a:t>
            </a:r>
            <a:r>
              <a:rPr lang="ru-RU" sz="3000" b="1" dirty="0">
                <a:solidFill>
                  <a:srgbClr val="002060"/>
                </a:solidFill>
                <a:latin typeface="Bookman Old Style" panose="02050604050505020204" pitchFamily="18" charset="0"/>
                <a:cs typeface="Times New Roman" panose="02020603050405020304" pitchFamily="18" charset="0"/>
              </a:rPr>
              <a:t>2024 год</a:t>
            </a:r>
          </a:p>
        </p:txBody>
      </p:sp>
    </p:spTree>
    <p:extLst>
      <p:ext uri="{BB962C8B-B14F-4D97-AF65-F5344CB8AC3E}">
        <p14:creationId xmlns:p14="http://schemas.microsoft.com/office/powerpoint/2010/main" xmlns="" val="1233795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147781" y="0"/>
            <a:ext cx="11924145" cy="769441"/>
          </a:xfrm>
          <a:prstGeom prst="rect">
            <a:avLst/>
          </a:prstGeom>
        </p:spPr>
        <p:txBody>
          <a:bodyPr wrap="square">
            <a:spAutoFit/>
          </a:bodyPr>
          <a:lstStyle/>
          <a:p>
            <a:pPr algn="ctr">
              <a:defRPr/>
            </a:pPr>
            <a:r>
              <a:rPr lang="ru-RU" sz="2200" b="1" dirty="0">
                <a:solidFill>
                  <a:srgbClr val="002060"/>
                </a:solidFill>
                <a:latin typeface="Bookman Old Style" panose="02050604050505020204" pitchFamily="18" charset="0"/>
                <a:cs typeface="Times New Roman" panose="02020603050405020304" pitchFamily="18" charset="0"/>
              </a:rPr>
              <a:t>Расходы бюджета </a:t>
            </a:r>
            <a:r>
              <a:rPr lang="ru-RU" sz="2200" b="1" dirty="0" err="1">
                <a:solidFill>
                  <a:srgbClr val="002060"/>
                </a:solidFill>
                <a:latin typeface="Bookman Old Style" panose="02050604050505020204" pitchFamily="18" charset="0"/>
                <a:cs typeface="Times New Roman" panose="02020603050405020304" pitchFamily="18" charset="0"/>
              </a:rPr>
              <a:t>Пудомягского</a:t>
            </a:r>
            <a:r>
              <a:rPr lang="ru-RU" sz="2200" b="1" dirty="0">
                <a:solidFill>
                  <a:srgbClr val="002060"/>
                </a:solidFill>
                <a:latin typeface="Bookman Old Style" panose="02050604050505020204" pitchFamily="18" charset="0"/>
                <a:cs typeface="Times New Roman" panose="02020603050405020304" pitchFamily="18" charset="0"/>
              </a:rPr>
              <a:t> сельского поселения </a:t>
            </a:r>
          </a:p>
          <a:p>
            <a:pPr algn="ctr">
              <a:defRPr/>
            </a:pPr>
            <a:r>
              <a:rPr lang="ru-RU" sz="2200" b="1" dirty="0">
                <a:solidFill>
                  <a:srgbClr val="002060"/>
                </a:solidFill>
                <a:latin typeface="Bookman Old Style" panose="02050604050505020204" pitchFamily="18" charset="0"/>
                <a:cs typeface="Times New Roman" panose="02020603050405020304" pitchFamily="18" charset="0"/>
              </a:rPr>
              <a:t>в разрезе разделов и подразделов за 202</a:t>
            </a:r>
            <a:r>
              <a:rPr lang="en-US" sz="2200" b="1" dirty="0">
                <a:solidFill>
                  <a:srgbClr val="002060"/>
                </a:solidFill>
                <a:latin typeface="Bookman Old Style" panose="02050604050505020204" pitchFamily="18" charset="0"/>
                <a:cs typeface="Times New Roman" panose="02020603050405020304" pitchFamily="18" charset="0"/>
              </a:rPr>
              <a:t>4</a:t>
            </a:r>
            <a:r>
              <a:rPr lang="ru-RU" sz="2200" b="1" dirty="0">
                <a:solidFill>
                  <a:srgbClr val="002060"/>
                </a:solidFill>
                <a:latin typeface="Bookman Old Style" panose="02050604050505020204" pitchFamily="18" charset="0"/>
                <a:cs typeface="Times New Roman" panose="02020603050405020304" pitchFamily="18" charset="0"/>
              </a:rPr>
              <a:t> год</a:t>
            </a:r>
          </a:p>
        </p:txBody>
      </p:sp>
      <p:graphicFrame>
        <p:nvGraphicFramePr>
          <p:cNvPr id="4" name="Таблица 3"/>
          <p:cNvGraphicFramePr>
            <a:graphicFrameLocks noGrp="1"/>
          </p:cNvGraphicFramePr>
          <p:nvPr>
            <p:extLst>
              <p:ext uri="{D42A27DB-BD31-4B8C-83A1-F6EECF244321}">
                <p14:modId xmlns:p14="http://schemas.microsoft.com/office/powerpoint/2010/main" xmlns="" val="3849793967"/>
              </p:ext>
            </p:extLst>
          </p:nvPr>
        </p:nvGraphicFramePr>
        <p:xfrm>
          <a:off x="635619" y="856482"/>
          <a:ext cx="10886709" cy="5821041"/>
        </p:xfrm>
        <a:graphic>
          <a:graphicData uri="http://schemas.openxmlformats.org/drawingml/2006/table">
            <a:tbl>
              <a:tblPr firstRow="1" bandRow="1">
                <a:tableStyleId>{F5AB1C69-6EDB-4FF4-983F-18BD219EF322}</a:tableStyleId>
              </a:tblPr>
              <a:tblGrid>
                <a:gridCol w="5577552">
                  <a:extLst>
                    <a:ext uri="{9D8B030D-6E8A-4147-A177-3AD203B41FA5}">
                      <a16:colId xmlns:a16="http://schemas.microsoft.com/office/drawing/2014/main" xmlns="" val="20000"/>
                    </a:ext>
                  </a:extLst>
                </a:gridCol>
                <a:gridCol w="1109376">
                  <a:extLst>
                    <a:ext uri="{9D8B030D-6E8A-4147-A177-3AD203B41FA5}">
                      <a16:colId xmlns:a16="http://schemas.microsoft.com/office/drawing/2014/main" xmlns="" val="1190841213"/>
                    </a:ext>
                  </a:extLst>
                </a:gridCol>
                <a:gridCol w="1426342">
                  <a:extLst>
                    <a:ext uri="{9D8B030D-6E8A-4147-A177-3AD203B41FA5}">
                      <a16:colId xmlns:a16="http://schemas.microsoft.com/office/drawing/2014/main" xmlns="" val="20001"/>
                    </a:ext>
                  </a:extLst>
                </a:gridCol>
                <a:gridCol w="1267858">
                  <a:extLst>
                    <a:ext uri="{9D8B030D-6E8A-4147-A177-3AD203B41FA5}">
                      <a16:colId xmlns:a16="http://schemas.microsoft.com/office/drawing/2014/main" xmlns="" val="20002"/>
                    </a:ext>
                  </a:extLst>
                </a:gridCol>
                <a:gridCol w="1505581">
                  <a:extLst>
                    <a:ext uri="{9D8B030D-6E8A-4147-A177-3AD203B41FA5}">
                      <a16:colId xmlns:a16="http://schemas.microsoft.com/office/drawing/2014/main" xmlns="" val="20004"/>
                    </a:ext>
                  </a:extLst>
                </a:gridCol>
              </a:tblGrid>
              <a:tr h="714493">
                <a:tc>
                  <a:txBody>
                    <a:bodyPr/>
                    <a:lstStyle/>
                    <a:p>
                      <a:pPr algn="ctr"/>
                      <a:r>
                        <a:rPr lang="ru-RU" sz="1200" dirty="0">
                          <a:solidFill>
                            <a:schemeClr val="tx1"/>
                          </a:solidFill>
                          <a:latin typeface="Bookman Old Style" panose="02050604050505020204" pitchFamily="18" charset="0"/>
                          <a:ea typeface="Verdana" panose="020B0604030504040204" pitchFamily="34" charset="0"/>
                          <a:cs typeface="Verdana" panose="020B0604030504040204" pitchFamily="34" charset="0"/>
                        </a:rPr>
                        <a:t>Наименование </a:t>
                      </a:r>
                    </a:p>
                  </a:txBody>
                  <a:tcPr anchor="ctr">
                    <a:solidFill>
                      <a:srgbClr val="C6D9F1">
                        <a:alpha val="69804"/>
                      </a:srgbClr>
                    </a:solidFill>
                  </a:tcPr>
                </a:tc>
                <a:tc>
                  <a:txBody>
                    <a:bodyPr/>
                    <a:lstStyle/>
                    <a:p>
                      <a:pPr algn="ctr"/>
                      <a:r>
                        <a:rPr lang="ru-RU" sz="1200" dirty="0">
                          <a:solidFill>
                            <a:schemeClr val="tx1"/>
                          </a:solidFill>
                          <a:latin typeface="Bookman Old Style" panose="02050604050505020204" pitchFamily="18" charset="0"/>
                          <a:ea typeface="Verdana" panose="020B0604030504040204" pitchFamily="34" charset="0"/>
                          <a:cs typeface="Verdana" panose="020B0604030504040204" pitchFamily="34" charset="0"/>
                        </a:rPr>
                        <a:t>КФСР</a:t>
                      </a:r>
                    </a:p>
                  </a:txBody>
                  <a:tcPr anchor="ctr">
                    <a:solidFill>
                      <a:srgbClr val="C6D9F1">
                        <a:alpha val="69804"/>
                      </a:srgbClr>
                    </a:solidFill>
                  </a:tcPr>
                </a:tc>
                <a:tc>
                  <a:txBody>
                    <a:bodyPr/>
                    <a:lstStyle/>
                    <a:p>
                      <a:pPr algn="ctr"/>
                      <a:r>
                        <a:rPr lang="ru-RU" sz="1200" dirty="0">
                          <a:solidFill>
                            <a:schemeClr val="tx1"/>
                          </a:solidFill>
                          <a:latin typeface="Bookman Old Style" panose="02050604050505020204" pitchFamily="18" charset="0"/>
                          <a:ea typeface="Verdana" panose="020B0604030504040204" pitchFamily="34" charset="0"/>
                          <a:cs typeface="Verdana" panose="020B0604030504040204" pitchFamily="34" charset="0"/>
                        </a:rPr>
                        <a:t>План </a:t>
                      </a:r>
                      <a:endParaRPr lang="en-US" sz="1200" dirty="0">
                        <a:solidFill>
                          <a:schemeClr val="tx1"/>
                        </a:solidFill>
                        <a:latin typeface="Bookman Old Style" panose="02050604050505020204" pitchFamily="18" charset="0"/>
                        <a:ea typeface="Verdana" panose="020B0604030504040204" pitchFamily="34" charset="0"/>
                        <a:cs typeface="Verdana" panose="020B0604030504040204" pitchFamily="34" charset="0"/>
                      </a:endParaRPr>
                    </a:p>
                    <a:p>
                      <a:pPr algn="ctr"/>
                      <a:r>
                        <a:rPr lang="ru-RU" sz="1200" dirty="0">
                          <a:solidFill>
                            <a:schemeClr val="tx1"/>
                          </a:solidFill>
                          <a:latin typeface="Bookman Old Style" panose="02050604050505020204" pitchFamily="18" charset="0"/>
                          <a:ea typeface="Verdana" panose="020B0604030504040204" pitchFamily="34" charset="0"/>
                          <a:cs typeface="Verdana" panose="020B0604030504040204" pitchFamily="34" charset="0"/>
                        </a:rPr>
                        <a:t>2024 год</a:t>
                      </a:r>
                    </a:p>
                  </a:txBody>
                  <a:tcPr anchor="ctr">
                    <a:solidFill>
                      <a:srgbClr val="C6D9F1">
                        <a:alpha val="69804"/>
                      </a:srgbClr>
                    </a:solidFill>
                  </a:tcPr>
                </a:tc>
                <a:tc>
                  <a:txBody>
                    <a:bodyPr/>
                    <a:lstStyle/>
                    <a:p>
                      <a:pPr algn="ctr"/>
                      <a:r>
                        <a:rPr lang="ru-RU" sz="1200" dirty="0">
                          <a:solidFill>
                            <a:srgbClr val="C00000"/>
                          </a:solidFill>
                          <a:latin typeface="Bookman Old Style" panose="02050604050505020204" pitchFamily="18" charset="0"/>
                          <a:ea typeface="Verdana" panose="020B0604030504040204" pitchFamily="34" charset="0"/>
                          <a:cs typeface="Verdana" panose="020B0604030504040204" pitchFamily="34" charset="0"/>
                        </a:rPr>
                        <a:t>Факт </a:t>
                      </a:r>
                      <a:endParaRPr lang="en-US" sz="1200" dirty="0">
                        <a:solidFill>
                          <a:srgbClr val="C00000"/>
                        </a:solidFill>
                        <a:latin typeface="Bookman Old Style" panose="02050604050505020204" pitchFamily="18" charset="0"/>
                        <a:ea typeface="Verdana" panose="020B0604030504040204" pitchFamily="34" charset="0"/>
                        <a:cs typeface="Verdana" panose="020B0604030504040204" pitchFamily="34" charset="0"/>
                      </a:endParaRPr>
                    </a:p>
                    <a:p>
                      <a:pPr algn="ctr"/>
                      <a:r>
                        <a:rPr lang="ru-RU" sz="1200" dirty="0">
                          <a:solidFill>
                            <a:srgbClr val="C00000"/>
                          </a:solidFill>
                          <a:latin typeface="Bookman Old Style" panose="02050604050505020204" pitchFamily="18" charset="0"/>
                          <a:ea typeface="Verdana" panose="020B0604030504040204" pitchFamily="34" charset="0"/>
                          <a:cs typeface="Verdana" panose="020B0604030504040204" pitchFamily="34" charset="0"/>
                        </a:rPr>
                        <a:t>2024 год</a:t>
                      </a:r>
                    </a:p>
                  </a:txBody>
                  <a:tcPr anchor="ctr">
                    <a:solidFill>
                      <a:srgbClr val="C6D9F1">
                        <a:alpha val="69804"/>
                      </a:srgbClr>
                    </a:solidFill>
                  </a:tcPr>
                </a:tc>
                <a:tc>
                  <a:txBody>
                    <a:bodyPr/>
                    <a:lstStyle/>
                    <a:p>
                      <a:pPr algn="ctr"/>
                      <a:r>
                        <a:rPr lang="ru-RU" sz="1200" dirty="0">
                          <a:solidFill>
                            <a:schemeClr val="tx1"/>
                          </a:solidFill>
                          <a:latin typeface="Bookman Old Style" panose="02050604050505020204" pitchFamily="18" charset="0"/>
                          <a:ea typeface="Verdana" panose="020B0604030504040204" pitchFamily="34" charset="0"/>
                          <a:cs typeface="Verdana" panose="020B0604030504040204" pitchFamily="34" charset="0"/>
                        </a:rPr>
                        <a:t>Исполнение, %</a:t>
                      </a:r>
                    </a:p>
                  </a:txBody>
                  <a:tcPr anchor="ctr">
                    <a:solidFill>
                      <a:srgbClr val="C6D9F1">
                        <a:alpha val="69804"/>
                      </a:srgbClr>
                    </a:solidFill>
                  </a:tcPr>
                </a:tc>
                <a:extLst>
                  <a:ext uri="{0D108BD9-81ED-4DB2-BD59-A6C34878D82A}">
                    <a16:rowId xmlns:a16="http://schemas.microsoft.com/office/drawing/2014/main" xmlns="" val="10000"/>
                  </a:ext>
                </a:extLst>
              </a:tr>
              <a:tr h="384328">
                <a:tc>
                  <a:txBody>
                    <a:bodyPr/>
                    <a:lstStyle/>
                    <a:p>
                      <a:pPr algn="l">
                        <a:spcAft>
                          <a:spcPts val="0"/>
                        </a:spcAft>
                      </a:pPr>
                      <a:r>
                        <a:rPr lang="ru-RU" sz="1400" b="1" i="0" u="none" strike="noStrike" kern="1200" dirty="0">
                          <a:solidFill>
                            <a:schemeClr val="tx1"/>
                          </a:solidFill>
                          <a:effectLst/>
                          <a:latin typeface="Bookman Old Style" panose="02050604050505020204" pitchFamily="18" charset="0"/>
                          <a:ea typeface="+mn-ea"/>
                          <a:cs typeface="Times New Roman" panose="02020603050405020304" pitchFamily="18" charset="0"/>
                        </a:rPr>
                        <a:t>ОБЩЕГОСУДАРСТВЕННЫЕ ВОПРОСЫ</a:t>
                      </a:r>
                    </a:p>
                  </a:txBody>
                  <a:tcPr marL="68580" marR="68580" marT="0" marB="0" anchor="ctr">
                    <a:solidFill>
                      <a:schemeClr val="accent4">
                        <a:lumMod val="40000"/>
                        <a:lumOff val="60000"/>
                      </a:schemeClr>
                    </a:solidFill>
                  </a:tcPr>
                </a:tc>
                <a:tc>
                  <a:txBody>
                    <a:bodyPr/>
                    <a:lstStyle/>
                    <a:p>
                      <a:pPr algn="ctr" fontAlgn="ctr"/>
                      <a:r>
                        <a:rPr lang="ru-RU" sz="1600" b="1" i="0" u="none" strike="noStrike" kern="1200" dirty="0">
                          <a:solidFill>
                            <a:schemeClr val="tx1"/>
                          </a:solidFill>
                          <a:effectLst/>
                          <a:latin typeface="Bookman Old Style" panose="02050604050505020204" pitchFamily="18" charset="0"/>
                          <a:ea typeface="+mn-ea"/>
                          <a:cs typeface="Times New Roman" panose="02020603050405020304" pitchFamily="18" charset="0"/>
                        </a:rPr>
                        <a:t>0100</a:t>
                      </a:r>
                    </a:p>
                  </a:txBody>
                  <a:tcPr marL="9525" marR="9525" marT="9525" marB="0" anchor="ctr">
                    <a:solidFill>
                      <a:schemeClr val="accent4">
                        <a:lumMod val="40000"/>
                        <a:lumOff val="60000"/>
                      </a:schemeClr>
                    </a:solidFill>
                  </a:tcPr>
                </a:tc>
                <a:tc>
                  <a:txBody>
                    <a:bodyPr/>
                    <a:lstStyle/>
                    <a:p>
                      <a:pPr algn="ctr" fontAlgn="ctr"/>
                      <a:r>
                        <a:rPr lang="ru-RU" sz="1600" b="1" i="0" u="none" strike="noStrike" kern="1200" dirty="0">
                          <a:solidFill>
                            <a:schemeClr val="tx1"/>
                          </a:solidFill>
                          <a:effectLst/>
                          <a:latin typeface="Bookman Old Style" panose="02050604050505020204" pitchFamily="18" charset="0"/>
                          <a:ea typeface="+mn-ea"/>
                          <a:cs typeface="Times New Roman" panose="02020603050405020304" pitchFamily="18" charset="0"/>
                        </a:rPr>
                        <a:t>26,56</a:t>
                      </a:r>
                    </a:p>
                  </a:txBody>
                  <a:tcPr marL="9525" marR="9525" marT="9525" marB="0" anchor="ctr">
                    <a:solidFill>
                      <a:schemeClr val="accent4">
                        <a:lumMod val="40000"/>
                        <a:lumOff val="60000"/>
                      </a:schemeClr>
                    </a:solidFill>
                  </a:tcPr>
                </a:tc>
                <a:tc>
                  <a:txBody>
                    <a:bodyPr/>
                    <a:lstStyle/>
                    <a:p>
                      <a:pPr algn="ctr" fontAlgn="ctr"/>
                      <a:r>
                        <a:rPr lang="ru-RU" sz="1600" b="1" i="0" u="none" strike="noStrike" kern="1200" dirty="0">
                          <a:solidFill>
                            <a:schemeClr val="tx1"/>
                          </a:solidFill>
                          <a:effectLst/>
                          <a:latin typeface="Bookman Old Style" panose="02050604050505020204" pitchFamily="18" charset="0"/>
                          <a:ea typeface="+mn-ea"/>
                          <a:cs typeface="Times New Roman" panose="02020603050405020304" pitchFamily="18" charset="0"/>
                        </a:rPr>
                        <a:t>22,16</a:t>
                      </a:r>
                    </a:p>
                  </a:txBody>
                  <a:tcPr marL="9525" marR="9525" marT="9525" marB="0" anchor="ctr">
                    <a:solidFill>
                      <a:schemeClr val="accent4">
                        <a:lumMod val="40000"/>
                        <a:lumOff val="60000"/>
                      </a:schemeClr>
                    </a:solidFill>
                  </a:tcPr>
                </a:tc>
                <a:tc>
                  <a:txBody>
                    <a:bodyPr/>
                    <a:lstStyle/>
                    <a:p>
                      <a:pPr algn="ctr" fontAlgn="b"/>
                      <a:r>
                        <a:rPr lang="ru-RU" sz="1600" b="1" i="0" u="none" strike="noStrike" kern="1200" dirty="0">
                          <a:solidFill>
                            <a:schemeClr val="tx1"/>
                          </a:solidFill>
                          <a:effectLst/>
                          <a:latin typeface="Bookman Old Style" panose="02050604050505020204" pitchFamily="18" charset="0"/>
                          <a:ea typeface="+mn-ea"/>
                          <a:cs typeface="Times New Roman" panose="02020603050405020304" pitchFamily="18" charset="0"/>
                        </a:rPr>
                        <a:t>83,41</a:t>
                      </a:r>
                    </a:p>
                  </a:txBody>
                  <a:tcPr marL="9525" marR="9525" marT="9525" marB="0" anchor="ctr">
                    <a:solidFill>
                      <a:schemeClr val="accent4">
                        <a:lumMod val="40000"/>
                        <a:lumOff val="60000"/>
                      </a:schemeClr>
                    </a:solidFill>
                  </a:tcPr>
                </a:tc>
                <a:extLst>
                  <a:ext uri="{0D108BD9-81ED-4DB2-BD59-A6C34878D82A}">
                    <a16:rowId xmlns:a16="http://schemas.microsoft.com/office/drawing/2014/main" xmlns="" val="10001"/>
                  </a:ext>
                </a:extLst>
              </a:tr>
              <a:tr h="804034">
                <a:tc>
                  <a:txBody>
                    <a:bodyPr/>
                    <a:lstStyle/>
                    <a:p>
                      <a:pPr>
                        <a:spcAft>
                          <a:spcPts val="0"/>
                        </a:spcAft>
                      </a:pPr>
                      <a:r>
                        <a:rPr lang="ru-RU" sz="14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Функционирование Правительства Российской Федерации, высших исполнительных органов государственной власти субъектов Российской Федерации, местных администраций</a:t>
                      </a:r>
                    </a:p>
                  </a:txBody>
                  <a:tcPr marL="68580" marR="68580" marT="0" marB="0" anchor="ctr">
                    <a:solidFill>
                      <a:schemeClr val="bg1">
                        <a:lumMod val="85000"/>
                      </a:schemeClr>
                    </a:solidFill>
                  </a:tcPr>
                </a:tc>
                <a:tc>
                  <a:txBody>
                    <a:bodyPr/>
                    <a:lstStyle/>
                    <a:p>
                      <a:pPr algn="ctr" fontAlgn="ctr"/>
                      <a:r>
                        <a:rPr lang="ru-RU" sz="16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0104</a:t>
                      </a:r>
                    </a:p>
                  </a:txBody>
                  <a:tcPr marL="9525" marR="9525" marT="9525" marB="0" anchor="ctr">
                    <a:solidFill>
                      <a:schemeClr val="bg1">
                        <a:lumMod val="85000"/>
                      </a:schemeClr>
                    </a:solidFill>
                  </a:tcPr>
                </a:tc>
                <a:tc>
                  <a:txBody>
                    <a:bodyPr/>
                    <a:lstStyle/>
                    <a:p>
                      <a:pPr algn="ctr" fontAlgn="ctr"/>
                      <a:r>
                        <a:rPr lang="ru-RU" sz="16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23,59</a:t>
                      </a:r>
                    </a:p>
                  </a:txBody>
                  <a:tcPr marL="9525" marR="9525" marT="9525" marB="0" anchor="ctr">
                    <a:solidFill>
                      <a:schemeClr val="bg1">
                        <a:lumMod val="85000"/>
                      </a:schemeClr>
                    </a:solidFill>
                  </a:tcPr>
                </a:tc>
                <a:tc>
                  <a:txBody>
                    <a:bodyPr/>
                    <a:lstStyle/>
                    <a:p>
                      <a:pPr algn="ctr" fontAlgn="ctr"/>
                      <a:r>
                        <a:rPr lang="ru-RU" sz="16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20,70</a:t>
                      </a:r>
                    </a:p>
                  </a:txBody>
                  <a:tcPr marL="9525" marR="9525" marT="9525" marB="0" anchor="ctr">
                    <a:solidFill>
                      <a:schemeClr val="bg1">
                        <a:lumMod val="85000"/>
                      </a:schemeClr>
                    </a:solidFill>
                  </a:tcPr>
                </a:tc>
                <a:tc>
                  <a:txBody>
                    <a:bodyPr/>
                    <a:lstStyle/>
                    <a:p>
                      <a:pPr algn="ctr" fontAlgn="b"/>
                      <a:r>
                        <a:rPr lang="ru-RU" sz="16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87,74</a:t>
                      </a:r>
                    </a:p>
                  </a:txBody>
                  <a:tcPr marL="9525" marR="9525" marT="9525" marB="0" anchor="ctr">
                    <a:solidFill>
                      <a:schemeClr val="bg1">
                        <a:lumMod val="85000"/>
                      </a:schemeClr>
                    </a:solidFill>
                  </a:tcPr>
                </a:tc>
                <a:extLst>
                  <a:ext uri="{0D108BD9-81ED-4DB2-BD59-A6C34878D82A}">
                    <a16:rowId xmlns:a16="http://schemas.microsoft.com/office/drawing/2014/main" xmlns="" val="10002"/>
                  </a:ext>
                </a:extLst>
              </a:tr>
              <a:tr h="603026">
                <a:tc>
                  <a:txBody>
                    <a:bodyPr/>
                    <a:lstStyle/>
                    <a:p>
                      <a:pPr>
                        <a:spcAft>
                          <a:spcPts val="0"/>
                        </a:spcAft>
                      </a:pPr>
                      <a:r>
                        <a:rPr lang="ru-RU" sz="14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Обеспечение деятельности финансовых, налоговых и таможенных органов и органов финансового (финансово-бюджетного) надзора</a:t>
                      </a:r>
                    </a:p>
                  </a:txBody>
                  <a:tcPr marL="68580" marR="68580" marT="0" marB="0" anchor="ctr">
                    <a:solidFill>
                      <a:schemeClr val="bg1">
                        <a:lumMod val="85000"/>
                      </a:schemeClr>
                    </a:solidFill>
                  </a:tcPr>
                </a:tc>
                <a:tc>
                  <a:txBody>
                    <a:bodyPr/>
                    <a:lstStyle/>
                    <a:p>
                      <a:pPr algn="ctr" fontAlgn="ctr"/>
                      <a:r>
                        <a:rPr lang="ru-RU" sz="16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0106</a:t>
                      </a:r>
                    </a:p>
                  </a:txBody>
                  <a:tcPr marL="9525" marR="9525" marT="9525" marB="0" anchor="ctr">
                    <a:solidFill>
                      <a:schemeClr val="bg1">
                        <a:lumMod val="85000"/>
                      </a:schemeClr>
                    </a:solidFill>
                  </a:tcPr>
                </a:tc>
                <a:tc>
                  <a:txBody>
                    <a:bodyPr/>
                    <a:lstStyle/>
                    <a:p>
                      <a:pPr algn="ctr" fontAlgn="ctr"/>
                      <a:r>
                        <a:rPr lang="ru-RU" sz="16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0,57</a:t>
                      </a:r>
                    </a:p>
                  </a:txBody>
                  <a:tcPr marL="9525" marR="9525" marT="9525" marB="0" anchor="ctr">
                    <a:solidFill>
                      <a:schemeClr val="bg1">
                        <a:lumMod val="85000"/>
                      </a:schemeClr>
                    </a:solidFill>
                  </a:tcPr>
                </a:tc>
                <a:tc>
                  <a:txBody>
                    <a:bodyPr/>
                    <a:lstStyle/>
                    <a:p>
                      <a:pPr algn="ctr" fontAlgn="ctr"/>
                      <a:r>
                        <a:rPr lang="ru-RU" sz="16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0,57</a:t>
                      </a:r>
                    </a:p>
                  </a:txBody>
                  <a:tcPr marL="9525" marR="9525" marT="9525" marB="0" anchor="ctr">
                    <a:solidFill>
                      <a:schemeClr val="bg1">
                        <a:lumMod val="85000"/>
                      </a:schemeClr>
                    </a:solidFill>
                  </a:tcPr>
                </a:tc>
                <a:tc>
                  <a:txBody>
                    <a:bodyPr/>
                    <a:lstStyle/>
                    <a:p>
                      <a:pPr algn="ctr" fontAlgn="b"/>
                      <a:r>
                        <a:rPr lang="ru-RU" sz="16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100</a:t>
                      </a:r>
                    </a:p>
                  </a:txBody>
                  <a:tcPr marL="9525" marR="9525" marT="9525" marB="0" anchor="ctr">
                    <a:solidFill>
                      <a:schemeClr val="bg1">
                        <a:lumMod val="85000"/>
                      </a:schemeClr>
                    </a:solidFill>
                  </a:tcPr>
                </a:tc>
                <a:extLst>
                  <a:ext uri="{0D108BD9-81ED-4DB2-BD59-A6C34878D82A}">
                    <a16:rowId xmlns:a16="http://schemas.microsoft.com/office/drawing/2014/main" xmlns="" val="10003"/>
                  </a:ext>
                </a:extLst>
              </a:tr>
              <a:tr h="317557">
                <a:tc>
                  <a:txBody>
                    <a:bodyPr/>
                    <a:lstStyle/>
                    <a:p>
                      <a:pPr>
                        <a:spcAft>
                          <a:spcPts val="0"/>
                        </a:spcAft>
                      </a:pPr>
                      <a:r>
                        <a:rPr lang="ru-RU" sz="14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Обеспечение проведения выборов и референдумов</a:t>
                      </a:r>
                    </a:p>
                  </a:txBody>
                  <a:tcPr marL="68580" marR="68580" marT="0" marB="0" anchor="ctr">
                    <a:solidFill>
                      <a:schemeClr val="bg1">
                        <a:lumMod val="85000"/>
                      </a:schemeClr>
                    </a:solidFill>
                  </a:tcPr>
                </a:tc>
                <a:tc>
                  <a:txBody>
                    <a:bodyPr/>
                    <a:lstStyle/>
                    <a:p>
                      <a:pPr algn="ctr" fontAlgn="ctr"/>
                      <a:r>
                        <a:rPr lang="ru-RU" sz="16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0107</a:t>
                      </a:r>
                    </a:p>
                  </a:txBody>
                  <a:tcPr marL="9525" marR="9525" marT="9525" marB="0" anchor="ctr">
                    <a:solidFill>
                      <a:schemeClr val="bg1">
                        <a:lumMod val="85000"/>
                      </a:schemeClr>
                    </a:solidFill>
                  </a:tcPr>
                </a:tc>
                <a:tc>
                  <a:txBody>
                    <a:bodyPr/>
                    <a:lstStyle/>
                    <a:p>
                      <a:pPr algn="ctr" fontAlgn="ctr"/>
                      <a:r>
                        <a:rPr lang="ru-RU" sz="16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0,16</a:t>
                      </a:r>
                    </a:p>
                  </a:txBody>
                  <a:tcPr marL="9525" marR="9525" marT="9525" marB="0" anchor="ctr">
                    <a:solidFill>
                      <a:schemeClr val="bg1">
                        <a:lumMod val="85000"/>
                      </a:schemeClr>
                    </a:solidFill>
                  </a:tcPr>
                </a:tc>
                <a:tc>
                  <a:txBody>
                    <a:bodyPr/>
                    <a:lstStyle/>
                    <a:p>
                      <a:pPr algn="ctr" fontAlgn="ctr"/>
                      <a:r>
                        <a:rPr lang="ru-RU" sz="16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0,16</a:t>
                      </a:r>
                    </a:p>
                  </a:txBody>
                  <a:tcPr marL="9525" marR="9525" marT="9525" marB="0" anchor="ctr">
                    <a:solidFill>
                      <a:schemeClr val="bg1">
                        <a:lumMod val="85000"/>
                      </a:schemeClr>
                    </a:solidFill>
                  </a:tcPr>
                </a:tc>
                <a:tc>
                  <a:txBody>
                    <a:bodyPr/>
                    <a:lstStyle/>
                    <a:p>
                      <a:pPr algn="ctr" fontAlgn="b"/>
                      <a:r>
                        <a:rPr lang="ru-RU" sz="16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100</a:t>
                      </a:r>
                    </a:p>
                  </a:txBody>
                  <a:tcPr marL="9525" marR="9525" marT="9525" marB="0" anchor="ctr">
                    <a:solidFill>
                      <a:schemeClr val="bg1">
                        <a:lumMod val="85000"/>
                      </a:schemeClr>
                    </a:solidFill>
                  </a:tcPr>
                </a:tc>
                <a:extLst>
                  <a:ext uri="{0D108BD9-81ED-4DB2-BD59-A6C34878D82A}">
                    <a16:rowId xmlns:a16="http://schemas.microsoft.com/office/drawing/2014/main" xmlns="" val="1495230404"/>
                  </a:ext>
                </a:extLst>
              </a:tr>
              <a:tr h="267574">
                <a:tc>
                  <a:txBody>
                    <a:bodyPr/>
                    <a:lstStyle/>
                    <a:p>
                      <a:pPr>
                        <a:spcAft>
                          <a:spcPts val="0"/>
                        </a:spcAft>
                      </a:pPr>
                      <a:r>
                        <a:rPr lang="ru-RU" sz="14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Резервные фонды</a:t>
                      </a:r>
                    </a:p>
                  </a:txBody>
                  <a:tcPr marL="68580" marR="68580" marT="0" marB="0" anchor="ctr">
                    <a:solidFill>
                      <a:schemeClr val="bg1">
                        <a:lumMod val="85000"/>
                      </a:schemeClr>
                    </a:solidFill>
                  </a:tcPr>
                </a:tc>
                <a:tc>
                  <a:txBody>
                    <a:bodyPr/>
                    <a:lstStyle/>
                    <a:p>
                      <a:pPr algn="ctr" fontAlgn="ctr"/>
                      <a:r>
                        <a:rPr lang="ru-RU" sz="16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0111</a:t>
                      </a:r>
                    </a:p>
                  </a:txBody>
                  <a:tcPr marL="9525" marR="9525" marT="9525" marB="0" anchor="ctr">
                    <a:solidFill>
                      <a:schemeClr val="bg1">
                        <a:lumMod val="85000"/>
                      </a:schemeClr>
                    </a:solidFill>
                  </a:tcPr>
                </a:tc>
                <a:tc>
                  <a:txBody>
                    <a:bodyPr/>
                    <a:lstStyle/>
                    <a:p>
                      <a:pPr algn="ctr" fontAlgn="ctr"/>
                      <a:r>
                        <a:rPr lang="ru-RU" sz="16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1,0</a:t>
                      </a:r>
                    </a:p>
                  </a:txBody>
                  <a:tcPr marL="9525" marR="9525" marT="9525" marB="0" anchor="ctr">
                    <a:solidFill>
                      <a:schemeClr val="bg1">
                        <a:lumMod val="85000"/>
                      </a:schemeClr>
                    </a:solidFill>
                  </a:tcPr>
                </a:tc>
                <a:tc>
                  <a:txBody>
                    <a:bodyPr/>
                    <a:lstStyle/>
                    <a:p>
                      <a:pPr algn="ctr" fontAlgn="ctr"/>
                      <a:r>
                        <a:rPr lang="ru-RU" sz="16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0</a:t>
                      </a:r>
                    </a:p>
                  </a:txBody>
                  <a:tcPr marL="9525" marR="9525" marT="9525" marB="0" anchor="ctr">
                    <a:solidFill>
                      <a:schemeClr val="bg1">
                        <a:lumMod val="85000"/>
                      </a:schemeClr>
                    </a:solidFill>
                  </a:tcPr>
                </a:tc>
                <a:tc>
                  <a:txBody>
                    <a:bodyPr/>
                    <a:lstStyle/>
                    <a:p>
                      <a:pPr algn="ctr" fontAlgn="b"/>
                      <a:r>
                        <a:rPr lang="ru-RU" sz="16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0</a:t>
                      </a:r>
                    </a:p>
                  </a:txBody>
                  <a:tcPr marL="9525" marR="9525" marT="9525" marB="0" anchor="ctr">
                    <a:solidFill>
                      <a:schemeClr val="bg1">
                        <a:lumMod val="85000"/>
                      </a:schemeClr>
                    </a:solidFill>
                  </a:tcPr>
                </a:tc>
                <a:extLst>
                  <a:ext uri="{0D108BD9-81ED-4DB2-BD59-A6C34878D82A}">
                    <a16:rowId xmlns:a16="http://schemas.microsoft.com/office/drawing/2014/main" xmlns="" val="10004"/>
                  </a:ext>
                </a:extLst>
              </a:tr>
              <a:tr h="344116">
                <a:tc>
                  <a:txBody>
                    <a:bodyPr/>
                    <a:lstStyle/>
                    <a:p>
                      <a:pPr>
                        <a:spcAft>
                          <a:spcPts val="0"/>
                        </a:spcAft>
                      </a:pPr>
                      <a:r>
                        <a:rPr lang="ru-RU" sz="14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Другие общегосударственные вопросы</a:t>
                      </a:r>
                    </a:p>
                  </a:txBody>
                  <a:tcPr marL="68580" marR="68580" marT="0" marB="0" anchor="ctr">
                    <a:solidFill>
                      <a:schemeClr val="bg1">
                        <a:lumMod val="85000"/>
                      </a:schemeClr>
                    </a:solidFill>
                  </a:tcPr>
                </a:tc>
                <a:tc>
                  <a:txBody>
                    <a:bodyPr/>
                    <a:lstStyle/>
                    <a:p>
                      <a:pPr algn="ctr" fontAlgn="ctr"/>
                      <a:r>
                        <a:rPr lang="ru-RU" sz="16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0113</a:t>
                      </a:r>
                    </a:p>
                  </a:txBody>
                  <a:tcPr marL="9525" marR="9525" marT="9525" marB="0" anchor="ctr">
                    <a:solidFill>
                      <a:schemeClr val="bg1">
                        <a:lumMod val="85000"/>
                      </a:schemeClr>
                    </a:solidFill>
                  </a:tcPr>
                </a:tc>
                <a:tc>
                  <a:txBody>
                    <a:bodyPr/>
                    <a:lstStyle/>
                    <a:p>
                      <a:pPr algn="ctr" fontAlgn="ctr"/>
                      <a:r>
                        <a:rPr lang="ru-RU" sz="16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1,2</a:t>
                      </a:r>
                    </a:p>
                  </a:txBody>
                  <a:tcPr marL="9525" marR="9525" marT="9525" marB="0" anchor="ctr">
                    <a:solidFill>
                      <a:schemeClr val="bg1">
                        <a:lumMod val="85000"/>
                      </a:schemeClr>
                    </a:solidFill>
                  </a:tcPr>
                </a:tc>
                <a:tc>
                  <a:txBody>
                    <a:bodyPr/>
                    <a:lstStyle/>
                    <a:p>
                      <a:pPr algn="ctr" fontAlgn="ctr"/>
                      <a:r>
                        <a:rPr lang="ru-RU" sz="16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0,72</a:t>
                      </a:r>
                    </a:p>
                  </a:txBody>
                  <a:tcPr marL="9525" marR="9525" marT="9525" marB="0" anchor="ctr">
                    <a:solidFill>
                      <a:schemeClr val="bg1">
                        <a:lumMod val="85000"/>
                      </a:schemeClr>
                    </a:solidFill>
                  </a:tcPr>
                </a:tc>
                <a:tc>
                  <a:txBody>
                    <a:bodyPr/>
                    <a:lstStyle/>
                    <a:p>
                      <a:pPr algn="ctr" fontAlgn="b"/>
                      <a:r>
                        <a:rPr lang="ru-RU" sz="16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58,31</a:t>
                      </a:r>
                    </a:p>
                    <a:p>
                      <a:pPr algn="ctr" fontAlgn="b"/>
                      <a:endParaRPr lang="ru-RU" sz="1600" b="0" i="0" u="none" strike="noStrike" kern="1200" dirty="0">
                        <a:solidFill>
                          <a:schemeClr val="tx1"/>
                        </a:solidFill>
                        <a:effectLst/>
                        <a:latin typeface="Bookman Old Style" panose="02050604050505020204" pitchFamily="18" charset="0"/>
                        <a:ea typeface="+mn-ea"/>
                        <a:cs typeface="Times New Roman" panose="02020603050405020304" pitchFamily="18" charset="0"/>
                      </a:endParaRPr>
                    </a:p>
                  </a:txBody>
                  <a:tcPr marL="9525" marR="9525" marT="9525" marB="0" anchor="ctr">
                    <a:solidFill>
                      <a:schemeClr val="bg1">
                        <a:lumMod val="85000"/>
                      </a:schemeClr>
                    </a:solidFill>
                  </a:tcPr>
                </a:tc>
                <a:extLst>
                  <a:ext uri="{0D108BD9-81ED-4DB2-BD59-A6C34878D82A}">
                    <a16:rowId xmlns:a16="http://schemas.microsoft.com/office/drawing/2014/main" xmlns="" val="10005"/>
                  </a:ext>
                </a:extLst>
              </a:tr>
              <a:tr h="279354">
                <a:tc>
                  <a:txBody>
                    <a:bodyPr/>
                    <a:lstStyle/>
                    <a:p>
                      <a:pPr algn="l">
                        <a:spcAft>
                          <a:spcPts val="0"/>
                        </a:spcAft>
                      </a:pPr>
                      <a:r>
                        <a:rPr lang="ru-RU" sz="1400" b="1" i="0" u="none" strike="noStrike" kern="1200" dirty="0">
                          <a:solidFill>
                            <a:schemeClr val="tx1"/>
                          </a:solidFill>
                          <a:effectLst/>
                          <a:latin typeface="Bookman Old Style" panose="02050604050505020204" pitchFamily="18" charset="0"/>
                          <a:ea typeface="+mn-ea"/>
                          <a:cs typeface="Times New Roman" panose="02020603050405020304" pitchFamily="18" charset="0"/>
                        </a:rPr>
                        <a:t>НАЦИОНАЛЬНАЯ ОБОРОНА</a:t>
                      </a:r>
                    </a:p>
                  </a:txBody>
                  <a:tcPr marL="68580" marR="68580" marT="0" marB="0" anchor="ctr">
                    <a:solidFill>
                      <a:schemeClr val="accent4">
                        <a:lumMod val="40000"/>
                        <a:lumOff val="60000"/>
                      </a:schemeClr>
                    </a:solidFill>
                  </a:tcPr>
                </a:tc>
                <a:tc>
                  <a:txBody>
                    <a:bodyPr/>
                    <a:lstStyle/>
                    <a:p>
                      <a:pPr algn="ctr" fontAlgn="ctr"/>
                      <a:r>
                        <a:rPr lang="ru-RU" sz="1600" b="1" i="0" u="none" strike="noStrike" kern="1200" dirty="0">
                          <a:solidFill>
                            <a:schemeClr val="tx1"/>
                          </a:solidFill>
                          <a:effectLst/>
                          <a:latin typeface="Bookman Old Style" panose="02050604050505020204" pitchFamily="18" charset="0"/>
                          <a:ea typeface="+mn-ea"/>
                          <a:cs typeface="Times New Roman" panose="02020603050405020304" pitchFamily="18" charset="0"/>
                        </a:rPr>
                        <a:t>0200</a:t>
                      </a:r>
                    </a:p>
                  </a:txBody>
                  <a:tcPr marL="9525" marR="9525" marT="9525" marB="0" anchor="ctr">
                    <a:solidFill>
                      <a:schemeClr val="accent4">
                        <a:lumMod val="40000"/>
                        <a:lumOff val="60000"/>
                      </a:schemeClr>
                    </a:solidFill>
                  </a:tcPr>
                </a:tc>
                <a:tc>
                  <a:txBody>
                    <a:bodyPr/>
                    <a:lstStyle/>
                    <a:p>
                      <a:pPr algn="ctr" fontAlgn="ctr"/>
                      <a:r>
                        <a:rPr lang="ru-RU" sz="1600" b="1" i="0" u="none" strike="noStrike" kern="1200" dirty="0">
                          <a:solidFill>
                            <a:schemeClr val="tx1"/>
                          </a:solidFill>
                          <a:effectLst/>
                          <a:latin typeface="Bookman Old Style" panose="02050604050505020204" pitchFamily="18" charset="0"/>
                          <a:ea typeface="+mn-ea"/>
                          <a:cs typeface="Times New Roman" panose="02020603050405020304" pitchFamily="18" charset="0"/>
                        </a:rPr>
                        <a:t>0,35</a:t>
                      </a:r>
                    </a:p>
                  </a:txBody>
                  <a:tcPr marL="9525" marR="9525" marT="9525" marB="0" anchor="ctr">
                    <a:solidFill>
                      <a:schemeClr val="accent4">
                        <a:lumMod val="40000"/>
                        <a:lumOff val="60000"/>
                      </a:schemeClr>
                    </a:solidFill>
                  </a:tcPr>
                </a:tc>
                <a:tc>
                  <a:txBody>
                    <a:bodyPr/>
                    <a:lstStyle/>
                    <a:p>
                      <a:pPr algn="ctr" fontAlgn="ctr"/>
                      <a:r>
                        <a:rPr lang="ru-RU" sz="1600" b="1" i="0" u="none" strike="noStrike" kern="1200" dirty="0">
                          <a:solidFill>
                            <a:schemeClr val="tx1"/>
                          </a:solidFill>
                          <a:effectLst/>
                          <a:latin typeface="Bookman Old Style" panose="02050604050505020204" pitchFamily="18" charset="0"/>
                          <a:ea typeface="+mn-ea"/>
                          <a:cs typeface="Times New Roman" panose="02020603050405020304" pitchFamily="18" charset="0"/>
                        </a:rPr>
                        <a:t>0,35</a:t>
                      </a:r>
                    </a:p>
                  </a:txBody>
                  <a:tcPr marL="9525" marR="9525" marT="9525" marB="0" anchor="ctr">
                    <a:solidFill>
                      <a:schemeClr val="accent4">
                        <a:lumMod val="40000"/>
                        <a:lumOff val="60000"/>
                      </a:schemeClr>
                    </a:solidFill>
                  </a:tcPr>
                </a:tc>
                <a:tc>
                  <a:txBody>
                    <a:bodyPr/>
                    <a:lstStyle/>
                    <a:p>
                      <a:pPr algn="ctr" fontAlgn="b"/>
                      <a:r>
                        <a:rPr lang="ru-RU" sz="1600" b="1" i="0" u="none" strike="noStrike" kern="1200" dirty="0">
                          <a:solidFill>
                            <a:schemeClr val="tx1"/>
                          </a:solidFill>
                          <a:effectLst/>
                          <a:latin typeface="Bookman Old Style" panose="02050604050505020204" pitchFamily="18" charset="0"/>
                          <a:ea typeface="+mn-ea"/>
                          <a:cs typeface="Times New Roman" panose="02020603050405020304" pitchFamily="18" charset="0"/>
                        </a:rPr>
                        <a:t>100</a:t>
                      </a:r>
                    </a:p>
                  </a:txBody>
                  <a:tcPr marL="9525" marR="9525" marT="9525" marB="0" anchor="ctr">
                    <a:solidFill>
                      <a:schemeClr val="accent4">
                        <a:lumMod val="40000"/>
                        <a:lumOff val="60000"/>
                      </a:schemeClr>
                    </a:solidFill>
                  </a:tcPr>
                </a:tc>
                <a:extLst>
                  <a:ext uri="{0D108BD9-81ED-4DB2-BD59-A6C34878D82A}">
                    <a16:rowId xmlns:a16="http://schemas.microsoft.com/office/drawing/2014/main" xmlns="" val="10006"/>
                  </a:ext>
                </a:extLst>
              </a:tr>
              <a:tr h="114511">
                <a:tc>
                  <a:txBody>
                    <a:bodyPr/>
                    <a:lstStyle/>
                    <a:p>
                      <a:pPr algn="l">
                        <a:spcAft>
                          <a:spcPts val="0"/>
                        </a:spcAft>
                      </a:pPr>
                      <a:r>
                        <a:rPr lang="ru-RU" sz="14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Осуществление первичного воинского учета</a:t>
                      </a:r>
                    </a:p>
                  </a:txBody>
                  <a:tcPr marL="68580" marR="68580" marT="0" marB="0" anchor="ctr">
                    <a:solidFill>
                      <a:schemeClr val="bg1">
                        <a:lumMod val="85000"/>
                      </a:schemeClr>
                    </a:solidFill>
                  </a:tcPr>
                </a:tc>
                <a:tc>
                  <a:txBody>
                    <a:bodyPr/>
                    <a:lstStyle/>
                    <a:p>
                      <a:pPr algn="ctr" fontAlgn="ctr"/>
                      <a:r>
                        <a:rPr lang="ru-RU" sz="16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0203</a:t>
                      </a:r>
                    </a:p>
                  </a:txBody>
                  <a:tcPr marL="9525" marR="9525" marT="9525" marB="0" anchor="ctr">
                    <a:solidFill>
                      <a:schemeClr val="bg1">
                        <a:lumMod val="85000"/>
                      </a:schemeClr>
                    </a:solidFill>
                  </a:tcPr>
                </a:tc>
                <a:tc>
                  <a:txBody>
                    <a:bodyPr/>
                    <a:lstStyle/>
                    <a:p>
                      <a:pPr algn="ctr" fontAlgn="ctr"/>
                      <a:r>
                        <a:rPr lang="ru-RU" sz="16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0,35</a:t>
                      </a:r>
                    </a:p>
                  </a:txBody>
                  <a:tcPr marL="9525" marR="9525" marT="9525" marB="0" anchor="ctr">
                    <a:solidFill>
                      <a:schemeClr val="bg1">
                        <a:lumMod val="85000"/>
                      </a:schemeClr>
                    </a:solidFill>
                  </a:tcPr>
                </a:tc>
                <a:tc>
                  <a:txBody>
                    <a:bodyPr/>
                    <a:lstStyle/>
                    <a:p>
                      <a:pPr algn="ctr" fontAlgn="ctr"/>
                      <a:r>
                        <a:rPr lang="ru-RU" sz="16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0,35</a:t>
                      </a:r>
                    </a:p>
                  </a:txBody>
                  <a:tcPr marL="9525" marR="9525" marT="9525" marB="0" anchor="ctr">
                    <a:solidFill>
                      <a:schemeClr val="bg1">
                        <a:lumMod val="85000"/>
                      </a:schemeClr>
                    </a:solidFill>
                  </a:tcPr>
                </a:tc>
                <a:tc>
                  <a:txBody>
                    <a:bodyPr/>
                    <a:lstStyle/>
                    <a:p>
                      <a:pPr algn="ctr" fontAlgn="b"/>
                      <a:r>
                        <a:rPr lang="ru-RU" sz="16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100</a:t>
                      </a:r>
                    </a:p>
                  </a:txBody>
                  <a:tcPr marL="9525" marR="9525" marT="9525" marB="0" anchor="ctr">
                    <a:solidFill>
                      <a:schemeClr val="bg1">
                        <a:lumMod val="85000"/>
                      </a:schemeClr>
                    </a:solidFill>
                  </a:tcPr>
                </a:tc>
                <a:extLst>
                  <a:ext uri="{0D108BD9-81ED-4DB2-BD59-A6C34878D82A}">
                    <a16:rowId xmlns:a16="http://schemas.microsoft.com/office/drawing/2014/main" xmlns="" val="3333664997"/>
                  </a:ext>
                </a:extLst>
              </a:tr>
              <a:tr h="0">
                <a:tc>
                  <a:txBody>
                    <a:bodyPr/>
                    <a:lstStyle/>
                    <a:p>
                      <a:pPr algn="l">
                        <a:spcAft>
                          <a:spcPts val="0"/>
                        </a:spcAft>
                      </a:pPr>
                      <a:r>
                        <a:rPr lang="ru-RU" sz="1400" b="1" i="0" u="none" strike="noStrike" kern="1200" dirty="0">
                          <a:solidFill>
                            <a:schemeClr val="tx1"/>
                          </a:solidFill>
                          <a:effectLst/>
                          <a:latin typeface="Bookman Old Style" panose="02050604050505020204" pitchFamily="18" charset="0"/>
                          <a:ea typeface="+mn-ea"/>
                          <a:cs typeface="Times New Roman" panose="02020603050405020304" pitchFamily="18" charset="0"/>
                        </a:rPr>
                        <a:t>НАЦИОНАЛЬНАЯ БЕЗОПАСНОСТЬ</a:t>
                      </a:r>
                    </a:p>
                  </a:txBody>
                  <a:tcPr marL="68580" marR="68580" marT="0" marB="0" anchor="ctr">
                    <a:solidFill>
                      <a:schemeClr val="accent4">
                        <a:lumMod val="40000"/>
                        <a:lumOff val="60000"/>
                      </a:schemeClr>
                    </a:solidFill>
                  </a:tcPr>
                </a:tc>
                <a:tc>
                  <a:txBody>
                    <a:bodyPr/>
                    <a:lstStyle/>
                    <a:p>
                      <a:pPr algn="ctr" fontAlgn="ctr"/>
                      <a:r>
                        <a:rPr lang="ru-RU" sz="1600" b="1" i="0" u="none" strike="noStrike" kern="1200" dirty="0">
                          <a:solidFill>
                            <a:schemeClr val="tx1"/>
                          </a:solidFill>
                          <a:effectLst/>
                          <a:latin typeface="Bookman Old Style" panose="02050604050505020204" pitchFamily="18" charset="0"/>
                          <a:ea typeface="+mn-ea"/>
                          <a:cs typeface="Times New Roman" panose="02020603050405020304" pitchFamily="18" charset="0"/>
                        </a:rPr>
                        <a:t>0300</a:t>
                      </a:r>
                    </a:p>
                  </a:txBody>
                  <a:tcPr marL="9525" marR="9525" marT="9525" marB="0" anchor="ctr">
                    <a:solidFill>
                      <a:schemeClr val="accent4">
                        <a:lumMod val="40000"/>
                        <a:lumOff val="60000"/>
                      </a:schemeClr>
                    </a:solidFill>
                  </a:tcPr>
                </a:tc>
                <a:tc>
                  <a:txBody>
                    <a:bodyPr/>
                    <a:lstStyle/>
                    <a:p>
                      <a:pPr algn="ctr" fontAlgn="ctr"/>
                      <a:r>
                        <a:rPr lang="ru-RU" sz="1600" b="1" i="0" u="none" strike="noStrike" kern="1200" dirty="0">
                          <a:solidFill>
                            <a:schemeClr val="tx1"/>
                          </a:solidFill>
                          <a:effectLst/>
                          <a:latin typeface="Bookman Old Style" panose="02050604050505020204" pitchFamily="18" charset="0"/>
                          <a:ea typeface="+mn-ea"/>
                          <a:cs typeface="Times New Roman" panose="02020603050405020304" pitchFamily="18" charset="0"/>
                        </a:rPr>
                        <a:t>0,5</a:t>
                      </a:r>
                    </a:p>
                  </a:txBody>
                  <a:tcPr marL="9525" marR="9525" marT="9525" marB="0" anchor="ctr">
                    <a:solidFill>
                      <a:schemeClr val="accent4">
                        <a:lumMod val="40000"/>
                        <a:lumOff val="60000"/>
                      </a:schemeClr>
                    </a:solidFill>
                  </a:tcPr>
                </a:tc>
                <a:tc>
                  <a:txBody>
                    <a:bodyPr/>
                    <a:lstStyle/>
                    <a:p>
                      <a:pPr algn="ctr" fontAlgn="ctr"/>
                      <a:r>
                        <a:rPr lang="ru-RU" sz="1600" b="1" i="0" u="none" strike="noStrike" kern="1200" dirty="0">
                          <a:solidFill>
                            <a:schemeClr val="tx1"/>
                          </a:solidFill>
                          <a:effectLst/>
                          <a:latin typeface="Bookman Old Style" panose="02050604050505020204" pitchFamily="18" charset="0"/>
                          <a:ea typeface="+mn-ea"/>
                          <a:cs typeface="Times New Roman" panose="02020603050405020304" pitchFamily="18" charset="0"/>
                        </a:rPr>
                        <a:t>0,5</a:t>
                      </a:r>
                    </a:p>
                  </a:txBody>
                  <a:tcPr marL="9525" marR="9525" marT="9525" marB="0" anchor="ctr">
                    <a:solidFill>
                      <a:schemeClr val="accent4">
                        <a:lumMod val="40000"/>
                        <a:lumOff val="60000"/>
                      </a:schemeClr>
                    </a:solidFill>
                  </a:tcPr>
                </a:tc>
                <a:tc>
                  <a:txBody>
                    <a:bodyPr/>
                    <a:lstStyle/>
                    <a:p>
                      <a:pPr algn="ctr" fontAlgn="b"/>
                      <a:r>
                        <a:rPr lang="ru-RU" sz="1600" b="1" i="0" u="none" strike="noStrike" kern="1200" dirty="0">
                          <a:solidFill>
                            <a:schemeClr val="tx1"/>
                          </a:solidFill>
                          <a:effectLst/>
                          <a:latin typeface="Bookman Old Style" panose="02050604050505020204" pitchFamily="18" charset="0"/>
                          <a:ea typeface="+mn-ea"/>
                          <a:cs typeface="Times New Roman" panose="02020603050405020304" pitchFamily="18" charset="0"/>
                        </a:rPr>
                        <a:t>100</a:t>
                      </a:r>
                    </a:p>
                  </a:txBody>
                  <a:tcPr marL="9525" marR="9525" marT="9525" marB="0" anchor="ctr">
                    <a:solidFill>
                      <a:schemeClr val="accent4">
                        <a:lumMod val="40000"/>
                        <a:lumOff val="60000"/>
                      </a:schemeClr>
                    </a:solidFill>
                  </a:tcPr>
                </a:tc>
                <a:extLst>
                  <a:ext uri="{0D108BD9-81ED-4DB2-BD59-A6C34878D82A}">
                    <a16:rowId xmlns:a16="http://schemas.microsoft.com/office/drawing/2014/main" xmlns="" val="3280213726"/>
                  </a:ext>
                </a:extLst>
              </a:tr>
              <a:tr h="458043">
                <a:tc>
                  <a:txBody>
                    <a:bodyPr/>
                    <a:lstStyle/>
                    <a:p>
                      <a:pPr>
                        <a:spcAft>
                          <a:spcPts val="0"/>
                        </a:spcAft>
                      </a:pPr>
                      <a:r>
                        <a:rPr lang="ru-RU" sz="14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Другие вопросы в области национальной безопасности и правоохранительной деятельности</a:t>
                      </a:r>
                    </a:p>
                  </a:txBody>
                  <a:tcPr marL="68580" marR="68580" marT="0" marB="0" anchor="ctr">
                    <a:solidFill>
                      <a:schemeClr val="bg1">
                        <a:lumMod val="85000"/>
                      </a:schemeClr>
                    </a:solidFill>
                  </a:tcPr>
                </a:tc>
                <a:tc>
                  <a:txBody>
                    <a:bodyPr/>
                    <a:lstStyle/>
                    <a:p>
                      <a:pPr algn="ctr" fontAlgn="ctr"/>
                      <a:r>
                        <a:rPr lang="ru-RU" sz="16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0314</a:t>
                      </a:r>
                    </a:p>
                  </a:txBody>
                  <a:tcPr marL="9525" marR="9525" marT="9525" marB="0" anchor="ctr">
                    <a:solidFill>
                      <a:schemeClr val="bg1">
                        <a:lumMod val="85000"/>
                      </a:schemeClr>
                    </a:solidFill>
                  </a:tcPr>
                </a:tc>
                <a:tc>
                  <a:txBody>
                    <a:bodyPr/>
                    <a:lstStyle/>
                    <a:p>
                      <a:pPr algn="ctr" fontAlgn="ctr"/>
                      <a:r>
                        <a:rPr lang="ru-RU" sz="16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0,5</a:t>
                      </a:r>
                    </a:p>
                  </a:txBody>
                  <a:tcPr marL="9525" marR="9525" marT="9525" marB="0" anchor="ctr">
                    <a:solidFill>
                      <a:schemeClr val="bg1">
                        <a:lumMod val="85000"/>
                      </a:schemeClr>
                    </a:solidFill>
                  </a:tcPr>
                </a:tc>
                <a:tc>
                  <a:txBody>
                    <a:bodyPr/>
                    <a:lstStyle/>
                    <a:p>
                      <a:pPr algn="ctr" fontAlgn="ctr"/>
                      <a:r>
                        <a:rPr lang="ru-RU" sz="16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0,5</a:t>
                      </a:r>
                    </a:p>
                  </a:txBody>
                  <a:tcPr marL="9525" marR="9525" marT="9525" marB="0" anchor="ctr">
                    <a:solidFill>
                      <a:schemeClr val="bg1">
                        <a:lumMod val="85000"/>
                      </a:schemeClr>
                    </a:solidFill>
                  </a:tcPr>
                </a:tc>
                <a:tc>
                  <a:txBody>
                    <a:bodyPr/>
                    <a:lstStyle/>
                    <a:p>
                      <a:pPr algn="ctr" fontAlgn="b"/>
                      <a:r>
                        <a:rPr lang="ru-RU" sz="16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100</a:t>
                      </a:r>
                    </a:p>
                  </a:txBody>
                  <a:tcPr marL="9525" marR="9525" marT="9525" marB="0" anchor="ctr">
                    <a:solidFill>
                      <a:schemeClr val="bg1">
                        <a:lumMod val="85000"/>
                      </a:schemeClr>
                    </a:solidFill>
                  </a:tcPr>
                </a:tc>
                <a:extLst>
                  <a:ext uri="{0D108BD9-81ED-4DB2-BD59-A6C34878D82A}">
                    <a16:rowId xmlns:a16="http://schemas.microsoft.com/office/drawing/2014/main" xmlns="" val="10008"/>
                  </a:ext>
                </a:extLst>
              </a:tr>
              <a:tr h="341701">
                <a:tc>
                  <a:txBody>
                    <a:bodyPr/>
                    <a:lstStyle/>
                    <a:p>
                      <a:pPr>
                        <a:spcAft>
                          <a:spcPts val="0"/>
                        </a:spcAft>
                      </a:pPr>
                      <a:r>
                        <a:rPr lang="ru-RU" sz="1400" b="1" i="0" u="none" strike="noStrike" kern="1200" dirty="0">
                          <a:solidFill>
                            <a:schemeClr val="tx1"/>
                          </a:solidFill>
                          <a:effectLst/>
                          <a:latin typeface="Bookman Old Style" panose="02050604050505020204" pitchFamily="18" charset="0"/>
                          <a:ea typeface="+mn-ea"/>
                          <a:cs typeface="Times New Roman" panose="02020603050405020304" pitchFamily="18" charset="0"/>
                        </a:rPr>
                        <a:t>НАЦИОНАЛЬНАЯ ЭКОНОМИКА</a:t>
                      </a:r>
                    </a:p>
                  </a:txBody>
                  <a:tcPr marL="68580" marR="68580" marT="0" marB="0" anchor="ctr">
                    <a:solidFill>
                      <a:schemeClr val="accent4">
                        <a:lumMod val="40000"/>
                        <a:lumOff val="60000"/>
                      </a:schemeClr>
                    </a:solidFill>
                  </a:tcPr>
                </a:tc>
                <a:tc>
                  <a:txBody>
                    <a:bodyPr/>
                    <a:lstStyle/>
                    <a:p>
                      <a:pPr algn="ctr" fontAlgn="ctr"/>
                      <a:r>
                        <a:rPr lang="ru-RU" sz="1600" b="1" i="0" u="none" strike="noStrike" kern="1200" dirty="0">
                          <a:solidFill>
                            <a:schemeClr val="tx1"/>
                          </a:solidFill>
                          <a:effectLst/>
                          <a:latin typeface="Bookman Old Style" panose="02050604050505020204" pitchFamily="18" charset="0"/>
                          <a:ea typeface="+mn-ea"/>
                          <a:cs typeface="Times New Roman" panose="02020603050405020304" pitchFamily="18" charset="0"/>
                        </a:rPr>
                        <a:t>0400</a:t>
                      </a:r>
                    </a:p>
                  </a:txBody>
                  <a:tcPr marL="9525" marR="9525" marT="9525" marB="0" anchor="ctr">
                    <a:solidFill>
                      <a:schemeClr val="accent4">
                        <a:lumMod val="40000"/>
                        <a:lumOff val="60000"/>
                      </a:schemeClr>
                    </a:solidFill>
                  </a:tcPr>
                </a:tc>
                <a:tc>
                  <a:txBody>
                    <a:bodyPr/>
                    <a:lstStyle/>
                    <a:p>
                      <a:pPr algn="ctr" fontAlgn="ctr"/>
                      <a:r>
                        <a:rPr lang="ru-RU" sz="1600" b="1" i="0" u="none" strike="noStrike" kern="1200" dirty="0">
                          <a:solidFill>
                            <a:schemeClr val="tx1"/>
                          </a:solidFill>
                          <a:effectLst/>
                          <a:latin typeface="Bookman Old Style" panose="02050604050505020204" pitchFamily="18" charset="0"/>
                          <a:ea typeface="+mn-ea"/>
                          <a:cs typeface="Times New Roman" panose="02020603050405020304" pitchFamily="18" charset="0"/>
                        </a:rPr>
                        <a:t>68,90</a:t>
                      </a:r>
                    </a:p>
                  </a:txBody>
                  <a:tcPr marL="9525" marR="9525" marT="9525" marB="0" anchor="ctr">
                    <a:solidFill>
                      <a:schemeClr val="accent4">
                        <a:lumMod val="40000"/>
                        <a:lumOff val="60000"/>
                      </a:schemeClr>
                    </a:solidFill>
                  </a:tcPr>
                </a:tc>
                <a:tc>
                  <a:txBody>
                    <a:bodyPr/>
                    <a:lstStyle/>
                    <a:p>
                      <a:pPr algn="ctr" fontAlgn="ctr"/>
                      <a:r>
                        <a:rPr lang="ru-RU" sz="1600" b="1" i="0" u="none" strike="noStrike" kern="1200" dirty="0">
                          <a:solidFill>
                            <a:schemeClr val="tx1"/>
                          </a:solidFill>
                          <a:effectLst/>
                          <a:latin typeface="Bookman Old Style" panose="02050604050505020204" pitchFamily="18" charset="0"/>
                          <a:ea typeface="+mn-ea"/>
                          <a:cs typeface="Times New Roman" panose="02020603050405020304" pitchFamily="18" charset="0"/>
                        </a:rPr>
                        <a:t>67,87</a:t>
                      </a:r>
                    </a:p>
                  </a:txBody>
                  <a:tcPr marL="9525" marR="9525" marT="9525" marB="0" anchor="ctr">
                    <a:solidFill>
                      <a:schemeClr val="accent4">
                        <a:lumMod val="40000"/>
                        <a:lumOff val="60000"/>
                      </a:schemeClr>
                    </a:solidFill>
                  </a:tcPr>
                </a:tc>
                <a:tc>
                  <a:txBody>
                    <a:bodyPr/>
                    <a:lstStyle/>
                    <a:p>
                      <a:pPr algn="ctr" fontAlgn="b"/>
                      <a:r>
                        <a:rPr lang="ru-RU" sz="1600" b="1" i="0" u="none" strike="noStrike" kern="1200" dirty="0">
                          <a:solidFill>
                            <a:schemeClr val="tx1"/>
                          </a:solidFill>
                          <a:effectLst/>
                          <a:latin typeface="Bookman Old Style" panose="02050604050505020204" pitchFamily="18" charset="0"/>
                          <a:ea typeface="+mn-ea"/>
                          <a:cs typeface="Times New Roman" panose="02020603050405020304" pitchFamily="18" charset="0"/>
                        </a:rPr>
                        <a:t>98,51</a:t>
                      </a:r>
                    </a:p>
                  </a:txBody>
                  <a:tcPr marL="9525" marR="9525" marT="9525" marB="0" anchor="ctr">
                    <a:solidFill>
                      <a:schemeClr val="accent4">
                        <a:lumMod val="40000"/>
                        <a:lumOff val="60000"/>
                      </a:schemeClr>
                    </a:solidFill>
                  </a:tcPr>
                </a:tc>
                <a:extLst>
                  <a:ext uri="{0D108BD9-81ED-4DB2-BD59-A6C34878D82A}">
                    <a16:rowId xmlns:a16="http://schemas.microsoft.com/office/drawing/2014/main" xmlns="" val="10009"/>
                  </a:ext>
                </a:extLst>
              </a:tr>
              <a:tr h="282365">
                <a:tc>
                  <a:txBody>
                    <a:bodyPr/>
                    <a:lstStyle/>
                    <a:p>
                      <a:pPr>
                        <a:spcAft>
                          <a:spcPts val="0"/>
                        </a:spcAft>
                      </a:pPr>
                      <a:r>
                        <a:rPr lang="ru-RU" sz="14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Дорожное хозяйство (дорожные фонды)</a:t>
                      </a:r>
                    </a:p>
                  </a:txBody>
                  <a:tcPr marL="68580" marR="68580" marT="0" marB="0" anchor="ctr">
                    <a:solidFill>
                      <a:schemeClr val="bg1">
                        <a:lumMod val="85000"/>
                      </a:schemeClr>
                    </a:solidFill>
                  </a:tcPr>
                </a:tc>
                <a:tc>
                  <a:txBody>
                    <a:bodyPr/>
                    <a:lstStyle/>
                    <a:p>
                      <a:pPr algn="ctr" fontAlgn="ctr"/>
                      <a:r>
                        <a:rPr lang="ru-RU" sz="16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0409</a:t>
                      </a:r>
                    </a:p>
                  </a:txBody>
                  <a:tcPr marL="9525" marR="9525" marT="9525" marB="0" anchor="ctr">
                    <a:solidFill>
                      <a:schemeClr val="bg1">
                        <a:lumMod val="85000"/>
                      </a:schemeClr>
                    </a:solidFill>
                  </a:tcPr>
                </a:tc>
                <a:tc>
                  <a:txBody>
                    <a:bodyPr/>
                    <a:lstStyle/>
                    <a:p>
                      <a:pPr algn="ctr" fontAlgn="ctr"/>
                      <a:r>
                        <a:rPr lang="ru-RU" sz="16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62,60</a:t>
                      </a:r>
                    </a:p>
                  </a:txBody>
                  <a:tcPr marL="9525" marR="9525" marT="9525" marB="0" anchor="ctr">
                    <a:solidFill>
                      <a:schemeClr val="bg1">
                        <a:lumMod val="85000"/>
                      </a:schemeClr>
                    </a:solidFill>
                  </a:tcPr>
                </a:tc>
                <a:tc>
                  <a:txBody>
                    <a:bodyPr/>
                    <a:lstStyle/>
                    <a:p>
                      <a:pPr algn="ctr" fontAlgn="ctr"/>
                      <a:r>
                        <a:rPr lang="ru-RU" sz="16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62,25</a:t>
                      </a:r>
                    </a:p>
                  </a:txBody>
                  <a:tcPr marL="9525" marR="9525" marT="9525" marB="0" anchor="ctr">
                    <a:solidFill>
                      <a:schemeClr val="bg1">
                        <a:lumMod val="85000"/>
                      </a:schemeClr>
                    </a:solidFill>
                  </a:tcPr>
                </a:tc>
                <a:tc>
                  <a:txBody>
                    <a:bodyPr/>
                    <a:lstStyle/>
                    <a:p>
                      <a:pPr algn="ctr" fontAlgn="b"/>
                      <a:r>
                        <a:rPr lang="ru-RU" sz="16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99,44</a:t>
                      </a:r>
                    </a:p>
                  </a:txBody>
                  <a:tcPr marL="9525" marR="9525" marT="9525" marB="0" anchor="ctr">
                    <a:solidFill>
                      <a:schemeClr val="bg1">
                        <a:lumMod val="85000"/>
                      </a:schemeClr>
                    </a:solidFill>
                  </a:tcPr>
                </a:tc>
                <a:extLst>
                  <a:ext uri="{0D108BD9-81ED-4DB2-BD59-A6C34878D82A}">
                    <a16:rowId xmlns:a16="http://schemas.microsoft.com/office/drawing/2014/main" xmlns="" val="3805762807"/>
                  </a:ext>
                </a:extLst>
              </a:tr>
              <a:tr h="327577">
                <a:tc>
                  <a:txBody>
                    <a:bodyPr/>
                    <a:lstStyle/>
                    <a:p>
                      <a:pPr>
                        <a:spcAft>
                          <a:spcPts val="0"/>
                        </a:spcAft>
                      </a:pPr>
                      <a:r>
                        <a:rPr lang="ru-RU" sz="14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Другие вопросы в области национальной экономики</a:t>
                      </a:r>
                    </a:p>
                  </a:txBody>
                  <a:tcPr marL="68580" marR="68580" marT="0" marB="0" anchor="ctr">
                    <a:solidFill>
                      <a:schemeClr val="bg1">
                        <a:lumMod val="85000"/>
                      </a:schemeClr>
                    </a:solidFill>
                  </a:tcPr>
                </a:tc>
                <a:tc>
                  <a:txBody>
                    <a:bodyPr/>
                    <a:lstStyle/>
                    <a:p>
                      <a:pPr algn="ctr" fontAlgn="ctr"/>
                      <a:r>
                        <a:rPr lang="ru-RU" sz="16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0412</a:t>
                      </a:r>
                    </a:p>
                  </a:txBody>
                  <a:tcPr marL="9525" marR="9525" marT="9525" marB="0" anchor="ctr">
                    <a:solidFill>
                      <a:schemeClr val="bg1">
                        <a:lumMod val="85000"/>
                      </a:schemeClr>
                    </a:solidFill>
                  </a:tcPr>
                </a:tc>
                <a:tc>
                  <a:txBody>
                    <a:bodyPr/>
                    <a:lstStyle/>
                    <a:p>
                      <a:pPr algn="ctr" fontAlgn="ctr"/>
                      <a:r>
                        <a:rPr lang="ru-RU" sz="16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6,31</a:t>
                      </a:r>
                    </a:p>
                  </a:txBody>
                  <a:tcPr marL="9525" marR="9525" marT="9525" marB="0" anchor="ctr">
                    <a:solidFill>
                      <a:schemeClr val="bg1">
                        <a:lumMod val="85000"/>
                      </a:schemeClr>
                    </a:solidFill>
                  </a:tcPr>
                </a:tc>
                <a:tc>
                  <a:txBody>
                    <a:bodyPr/>
                    <a:lstStyle/>
                    <a:p>
                      <a:pPr algn="ctr" fontAlgn="ctr"/>
                      <a:r>
                        <a:rPr lang="ru-RU" sz="16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5,63</a:t>
                      </a:r>
                    </a:p>
                  </a:txBody>
                  <a:tcPr marL="9525" marR="9525" marT="9525" marB="0" anchor="ctr">
                    <a:solidFill>
                      <a:schemeClr val="bg1">
                        <a:lumMod val="85000"/>
                      </a:schemeClr>
                    </a:solidFill>
                  </a:tcPr>
                </a:tc>
                <a:tc>
                  <a:txBody>
                    <a:bodyPr/>
                    <a:lstStyle/>
                    <a:p>
                      <a:pPr algn="ctr" fontAlgn="b"/>
                      <a:r>
                        <a:rPr lang="ru-RU" sz="16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89,25</a:t>
                      </a:r>
                    </a:p>
                  </a:txBody>
                  <a:tcPr marL="9525" marR="9525" marT="9525" marB="0" anchor="ctr">
                    <a:solidFill>
                      <a:schemeClr val="bg1">
                        <a:lumMod val="85000"/>
                      </a:schemeClr>
                    </a:solidFill>
                  </a:tcPr>
                </a:tc>
                <a:extLst>
                  <a:ext uri="{0D108BD9-81ED-4DB2-BD59-A6C34878D82A}">
                    <a16:rowId xmlns:a16="http://schemas.microsoft.com/office/drawing/2014/main" xmlns="" val="1296763790"/>
                  </a:ext>
                </a:extLst>
              </a:tr>
            </a:tbl>
          </a:graphicData>
        </a:graphic>
      </p:graphicFrame>
      <p:sp>
        <p:nvSpPr>
          <p:cNvPr id="7" name="TextBox 6"/>
          <p:cNvSpPr txBox="1"/>
          <p:nvPr/>
        </p:nvSpPr>
        <p:spPr>
          <a:xfrm>
            <a:off x="10364258" y="505763"/>
            <a:ext cx="1278142" cy="338554"/>
          </a:xfrm>
          <a:prstGeom prst="rect">
            <a:avLst/>
          </a:prstGeom>
          <a:noFill/>
        </p:spPr>
        <p:txBody>
          <a:bodyPr wrap="square" rtlCol="0">
            <a:spAutoFit/>
          </a:bodyPr>
          <a:lstStyle/>
          <a:p>
            <a:pPr lvl="0" algn="ctr">
              <a:defRPr/>
            </a:pPr>
            <a:r>
              <a:rPr kumimoji="0" lang="ru-RU" sz="1600" b="0" i="0" u="none" strike="noStrike" kern="1200" cap="none" spc="0" normalizeH="0" baseline="0" noProof="0" dirty="0" smtClean="0">
                <a:ln>
                  <a:noFill/>
                </a:ln>
                <a:solidFill>
                  <a:srgbClr val="002060"/>
                </a:solidFill>
                <a:effectLst/>
                <a:uLnTx/>
                <a:uFillTx/>
                <a:latin typeface="Bookman Old Style" panose="02050604050505020204" pitchFamily="18" charset="0"/>
                <a:ea typeface="+mn-ea"/>
                <a:cs typeface="Times New Roman" pitchFamily="18" charset="0"/>
              </a:rPr>
              <a:t>млн.руб</a:t>
            </a:r>
            <a:r>
              <a:rPr kumimoji="0" lang="ru-RU" sz="1600" b="0" i="0" u="none" strike="noStrike" kern="1200" cap="none" spc="0" normalizeH="0" baseline="0" noProof="0" dirty="0">
                <a:ln>
                  <a:noFill/>
                </a:ln>
                <a:solidFill>
                  <a:srgbClr val="002060"/>
                </a:solidFill>
                <a:effectLst/>
                <a:uLnTx/>
                <a:uFillTx/>
                <a:latin typeface="Bookman Old Style" panose="02050604050505020204" pitchFamily="18" charset="0"/>
                <a:ea typeface="+mn-ea"/>
                <a:cs typeface="Times New Roman" pitchFamily="18" charset="0"/>
              </a:rPr>
              <a:t>.</a:t>
            </a:r>
          </a:p>
        </p:txBody>
      </p:sp>
    </p:spTree>
    <p:extLst>
      <p:ext uri="{BB962C8B-B14F-4D97-AF65-F5344CB8AC3E}">
        <p14:creationId xmlns:p14="http://schemas.microsoft.com/office/powerpoint/2010/main" xmlns="" val="866402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147781" y="0"/>
            <a:ext cx="11924145" cy="769441"/>
          </a:xfrm>
          <a:prstGeom prst="rect">
            <a:avLst/>
          </a:prstGeom>
        </p:spPr>
        <p:txBody>
          <a:bodyPr wrap="square">
            <a:spAutoFit/>
          </a:bodyPr>
          <a:lstStyle/>
          <a:p>
            <a:pPr algn="ctr">
              <a:defRPr/>
            </a:pPr>
            <a:r>
              <a:rPr lang="ru-RU" sz="2200" b="1" dirty="0">
                <a:solidFill>
                  <a:srgbClr val="002060"/>
                </a:solidFill>
                <a:latin typeface="Bookman Old Style" panose="02050604050505020204" pitchFamily="18" charset="0"/>
                <a:cs typeface="Times New Roman" panose="02020603050405020304" pitchFamily="18" charset="0"/>
              </a:rPr>
              <a:t>Расходы бюджета Пудомягского сельского поселения</a:t>
            </a:r>
          </a:p>
          <a:p>
            <a:pPr algn="ctr">
              <a:defRPr/>
            </a:pPr>
            <a:r>
              <a:rPr lang="ru-RU" sz="2200" b="1" dirty="0">
                <a:solidFill>
                  <a:srgbClr val="002060"/>
                </a:solidFill>
                <a:latin typeface="Bookman Old Style" panose="02050604050505020204" pitchFamily="18" charset="0"/>
                <a:cs typeface="Times New Roman" panose="02020603050405020304" pitchFamily="18" charset="0"/>
              </a:rPr>
              <a:t>в разрезе разделов и подразделов за 202</a:t>
            </a:r>
            <a:r>
              <a:rPr lang="en-US" sz="2200" b="1" dirty="0">
                <a:solidFill>
                  <a:srgbClr val="002060"/>
                </a:solidFill>
                <a:latin typeface="Bookman Old Style" panose="02050604050505020204" pitchFamily="18" charset="0"/>
                <a:cs typeface="Times New Roman" panose="02020603050405020304" pitchFamily="18" charset="0"/>
              </a:rPr>
              <a:t>4</a:t>
            </a:r>
            <a:r>
              <a:rPr lang="ru-RU" sz="2200" b="1" dirty="0">
                <a:solidFill>
                  <a:srgbClr val="002060"/>
                </a:solidFill>
                <a:latin typeface="Bookman Old Style" panose="02050604050505020204" pitchFamily="18" charset="0"/>
                <a:cs typeface="Times New Roman" panose="02020603050405020304" pitchFamily="18" charset="0"/>
              </a:rPr>
              <a:t> год</a:t>
            </a:r>
          </a:p>
        </p:txBody>
      </p:sp>
      <p:graphicFrame>
        <p:nvGraphicFramePr>
          <p:cNvPr id="5" name="Таблица 4"/>
          <p:cNvGraphicFramePr>
            <a:graphicFrameLocks noGrp="1"/>
          </p:cNvGraphicFramePr>
          <p:nvPr>
            <p:extLst>
              <p:ext uri="{D42A27DB-BD31-4B8C-83A1-F6EECF244321}">
                <p14:modId xmlns:p14="http://schemas.microsoft.com/office/powerpoint/2010/main" xmlns="" val="3075797130"/>
              </p:ext>
            </p:extLst>
          </p:nvPr>
        </p:nvGraphicFramePr>
        <p:xfrm>
          <a:off x="667383" y="808157"/>
          <a:ext cx="10884939" cy="4595090"/>
        </p:xfrm>
        <a:graphic>
          <a:graphicData uri="http://schemas.openxmlformats.org/drawingml/2006/table">
            <a:tbl>
              <a:tblPr firstRow="1" bandRow="1">
                <a:tableStyleId>{F5AB1C69-6EDB-4FF4-983F-18BD219EF322}</a:tableStyleId>
              </a:tblPr>
              <a:tblGrid>
                <a:gridCol w="5516016">
                  <a:extLst>
                    <a:ext uri="{9D8B030D-6E8A-4147-A177-3AD203B41FA5}">
                      <a16:colId xmlns:a16="http://schemas.microsoft.com/office/drawing/2014/main" xmlns="" val="20000"/>
                    </a:ext>
                  </a:extLst>
                </a:gridCol>
                <a:gridCol w="1094102">
                  <a:extLst>
                    <a:ext uri="{9D8B030D-6E8A-4147-A177-3AD203B41FA5}">
                      <a16:colId xmlns:a16="http://schemas.microsoft.com/office/drawing/2014/main" xmlns="" val="2409716406"/>
                    </a:ext>
                  </a:extLst>
                </a:gridCol>
                <a:gridCol w="1464189">
                  <a:extLst>
                    <a:ext uri="{9D8B030D-6E8A-4147-A177-3AD203B41FA5}">
                      <a16:colId xmlns:a16="http://schemas.microsoft.com/office/drawing/2014/main" xmlns="" val="20001"/>
                    </a:ext>
                  </a:extLst>
                </a:gridCol>
                <a:gridCol w="1310065">
                  <a:extLst>
                    <a:ext uri="{9D8B030D-6E8A-4147-A177-3AD203B41FA5}">
                      <a16:colId xmlns:a16="http://schemas.microsoft.com/office/drawing/2014/main" xmlns="" val="20002"/>
                    </a:ext>
                  </a:extLst>
                </a:gridCol>
                <a:gridCol w="1500567">
                  <a:extLst>
                    <a:ext uri="{9D8B030D-6E8A-4147-A177-3AD203B41FA5}">
                      <a16:colId xmlns:a16="http://schemas.microsoft.com/office/drawing/2014/main" xmlns="" val="20004"/>
                    </a:ext>
                  </a:extLst>
                </a:gridCol>
              </a:tblGrid>
              <a:tr h="693448">
                <a:tc>
                  <a:txBody>
                    <a:bodyPr/>
                    <a:lstStyle/>
                    <a:p>
                      <a:pPr marL="0" algn="ctr" defTabSz="914400" rtl="0" eaLnBrk="1" latinLnBrk="0" hangingPunct="1"/>
                      <a:r>
                        <a:rPr lang="ru-RU" sz="1200" b="1" kern="1200" dirty="0">
                          <a:solidFill>
                            <a:schemeClr val="tx1"/>
                          </a:solidFill>
                          <a:latin typeface="Bookman Old Style" panose="02050604050505020204" pitchFamily="18" charset="0"/>
                          <a:ea typeface="Verdana" panose="020B0604030504040204" pitchFamily="34" charset="0"/>
                          <a:cs typeface="Verdana" panose="020B0604030504040204" pitchFamily="34" charset="0"/>
                        </a:rPr>
                        <a:t>Наименование </a:t>
                      </a:r>
                    </a:p>
                  </a:txBody>
                  <a:tcPr anchor="ctr">
                    <a:solidFill>
                      <a:srgbClr val="C6D9F1">
                        <a:alpha val="69804"/>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tx1"/>
                          </a:solidFill>
                          <a:latin typeface="Bookman Old Style" panose="02050604050505020204" pitchFamily="18" charset="0"/>
                          <a:ea typeface="Verdana" panose="020B0604030504040204" pitchFamily="34" charset="0"/>
                          <a:cs typeface="Verdana" panose="020B0604030504040204" pitchFamily="34" charset="0"/>
                        </a:rPr>
                        <a:t>КФСР</a:t>
                      </a:r>
                    </a:p>
                  </a:txBody>
                  <a:tcPr anchor="ctr">
                    <a:solidFill>
                      <a:srgbClr val="C6D9F1">
                        <a:alpha val="69804"/>
                      </a:srgbClr>
                    </a:solidFill>
                  </a:tcPr>
                </a:tc>
                <a:tc>
                  <a:txBody>
                    <a:bodyPr/>
                    <a:lstStyle/>
                    <a:p>
                      <a:pPr marL="0" algn="ctr" defTabSz="914400" rtl="0" eaLnBrk="1" latinLnBrk="0" hangingPunct="1"/>
                      <a:r>
                        <a:rPr lang="ru-RU" sz="1200" b="1" kern="1200" dirty="0">
                          <a:solidFill>
                            <a:schemeClr val="tx1"/>
                          </a:solidFill>
                          <a:latin typeface="Bookman Old Style" panose="02050604050505020204" pitchFamily="18" charset="0"/>
                          <a:ea typeface="Verdana" panose="020B0604030504040204" pitchFamily="34" charset="0"/>
                          <a:cs typeface="Verdana" panose="020B0604030504040204" pitchFamily="34" charset="0"/>
                        </a:rPr>
                        <a:t>План </a:t>
                      </a:r>
                      <a:endParaRPr lang="en-US" sz="1200" b="1" kern="1200" dirty="0">
                        <a:solidFill>
                          <a:schemeClr val="tx1"/>
                        </a:solidFill>
                        <a:latin typeface="Bookman Old Style" panose="02050604050505020204" pitchFamily="18" charset="0"/>
                        <a:ea typeface="Verdana" panose="020B0604030504040204" pitchFamily="34" charset="0"/>
                        <a:cs typeface="Verdana" panose="020B0604030504040204" pitchFamily="34" charset="0"/>
                      </a:endParaRPr>
                    </a:p>
                    <a:p>
                      <a:pPr marL="0" algn="ctr" defTabSz="914400" rtl="0" eaLnBrk="1" latinLnBrk="0" hangingPunct="1"/>
                      <a:r>
                        <a:rPr lang="ru-RU" sz="1200" b="1" kern="1200" dirty="0">
                          <a:solidFill>
                            <a:schemeClr val="tx1"/>
                          </a:solidFill>
                          <a:latin typeface="Bookman Old Style" panose="02050604050505020204" pitchFamily="18" charset="0"/>
                          <a:ea typeface="Verdana" panose="020B0604030504040204" pitchFamily="34" charset="0"/>
                          <a:cs typeface="Verdana" panose="020B0604030504040204" pitchFamily="34" charset="0"/>
                        </a:rPr>
                        <a:t>2024 год</a:t>
                      </a:r>
                    </a:p>
                  </a:txBody>
                  <a:tcPr anchor="ctr">
                    <a:solidFill>
                      <a:srgbClr val="C6D9F1">
                        <a:alpha val="69804"/>
                      </a:srgbClr>
                    </a:solidFill>
                  </a:tcPr>
                </a:tc>
                <a:tc>
                  <a:txBody>
                    <a:bodyPr/>
                    <a:lstStyle/>
                    <a:p>
                      <a:pPr marL="0" algn="ctr" defTabSz="914400" rtl="0" eaLnBrk="1" latinLnBrk="0" hangingPunct="1"/>
                      <a:r>
                        <a:rPr lang="ru-RU" sz="1200" b="1" kern="1200" dirty="0">
                          <a:solidFill>
                            <a:srgbClr val="C00000"/>
                          </a:solidFill>
                          <a:latin typeface="Bookman Old Style" panose="02050604050505020204" pitchFamily="18" charset="0"/>
                          <a:ea typeface="Verdana" panose="020B0604030504040204" pitchFamily="34" charset="0"/>
                          <a:cs typeface="Verdana" panose="020B0604030504040204" pitchFamily="34" charset="0"/>
                        </a:rPr>
                        <a:t>Факт </a:t>
                      </a:r>
                      <a:endParaRPr lang="en-US" sz="1200" b="1" kern="1200" dirty="0">
                        <a:solidFill>
                          <a:srgbClr val="C00000"/>
                        </a:solidFill>
                        <a:latin typeface="Bookman Old Style" panose="02050604050505020204" pitchFamily="18" charset="0"/>
                        <a:ea typeface="Verdana" panose="020B0604030504040204" pitchFamily="34" charset="0"/>
                        <a:cs typeface="Verdana" panose="020B0604030504040204" pitchFamily="34" charset="0"/>
                      </a:endParaRPr>
                    </a:p>
                    <a:p>
                      <a:pPr marL="0" algn="ctr" defTabSz="914400" rtl="0" eaLnBrk="1" latinLnBrk="0" hangingPunct="1"/>
                      <a:r>
                        <a:rPr lang="ru-RU" sz="1200" b="1" kern="1200" dirty="0">
                          <a:solidFill>
                            <a:srgbClr val="C00000"/>
                          </a:solidFill>
                          <a:latin typeface="Bookman Old Style" panose="02050604050505020204" pitchFamily="18" charset="0"/>
                          <a:ea typeface="Verdana" panose="020B0604030504040204" pitchFamily="34" charset="0"/>
                          <a:cs typeface="Verdana" panose="020B0604030504040204" pitchFamily="34" charset="0"/>
                        </a:rPr>
                        <a:t>2024 год</a:t>
                      </a:r>
                    </a:p>
                  </a:txBody>
                  <a:tcPr anchor="ctr">
                    <a:solidFill>
                      <a:srgbClr val="C6D9F1">
                        <a:alpha val="69804"/>
                      </a:srgbClr>
                    </a:solidFill>
                  </a:tcPr>
                </a:tc>
                <a:tc>
                  <a:txBody>
                    <a:bodyPr/>
                    <a:lstStyle/>
                    <a:p>
                      <a:pPr marL="0" algn="ctr" defTabSz="914400" rtl="0" eaLnBrk="1" latinLnBrk="0" hangingPunct="1"/>
                      <a:r>
                        <a:rPr lang="ru-RU" sz="1200" b="1" kern="1200" dirty="0">
                          <a:solidFill>
                            <a:schemeClr val="tx1"/>
                          </a:solidFill>
                          <a:latin typeface="Bookman Old Style" panose="02050604050505020204" pitchFamily="18" charset="0"/>
                          <a:ea typeface="Verdana" panose="020B0604030504040204" pitchFamily="34" charset="0"/>
                          <a:cs typeface="Verdana" panose="020B0604030504040204" pitchFamily="34" charset="0"/>
                        </a:rPr>
                        <a:t>Исполнение, %</a:t>
                      </a:r>
                    </a:p>
                  </a:txBody>
                  <a:tcPr anchor="ctr">
                    <a:solidFill>
                      <a:srgbClr val="C6D9F1">
                        <a:alpha val="69804"/>
                      </a:srgbClr>
                    </a:solidFill>
                  </a:tcPr>
                </a:tc>
                <a:extLst>
                  <a:ext uri="{0D108BD9-81ED-4DB2-BD59-A6C34878D82A}">
                    <a16:rowId xmlns:a16="http://schemas.microsoft.com/office/drawing/2014/main" xmlns="" val="10000"/>
                  </a:ext>
                </a:extLst>
              </a:tr>
              <a:tr h="354905">
                <a:tc>
                  <a:txBody>
                    <a:bodyPr/>
                    <a:lstStyle/>
                    <a:p>
                      <a:pPr>
                        <a:spcAft>
                          <a:spcPts val="0"/>
                        </a:spcAft>
                      </a:pPr>
                      <a:r>
                        <a:rPr lang="ru-RU" sz="1400" b="1" i="0" u="none" strike="noStrike" kern="1200" dirty="0">
                          <a:solidFill>
                            <a:schemeClr val="tx1"/>
                          </a:solidFill>
                          <a:effectLst/>
                          <a:latin typeface="Bookman Old Style" panose="02050604050505020204" pitchFamily="18" charset="0"/>
                          <a:ea typeface="+mn-ea"/>
                          <a:cs typeface="Times New Roman" panose="02020603050405020304" pitchFamily="18" charset="0"/>
                        </a:rPr>
                        <a:t>ЖИЛИЩНО-КОММУНАЛЬНОЕ ХОЗЯЙСТВО</a:t>
                      </a:r>
                    </a:p>
                  </a:txBody>
                  <a:tcPr marL="68580" marR="68580" marT="0" marB="0" anchor="ctr">
                    <a:solidFill>
                      <a:schemeClr val="accent4">
                        <a:lumMod val="40000"/>
                        <a:lumOff val="60000"/>
                      </a:schemeClr>
                    </a:solidFill>
                  </a:tcPr>
                </a:tc>
                <a:tc>
                  <a:txBody>
                    <a:bodyPr/>
                    <a:lstStyle/>
                    <a:p>
                      <a:pPr algn="ctr" fontAlgn="ctr"/>
                      <a:r>
                        <a:rPr lang="ru-RU" sz="1500" b="1" i="0" u="none" strike="noStrike" kern="1200" dirty="0">
                          <a:solidFill>
                            <a:schemeClr val="tx1"/>
                          </a:solidFill>
                          <a:effectLst/>
                          <a:latin typeface="Bookman Old Style" panose="02050604050505020204" pitchFamily="18" charset="0"/>
                          <a:ea typeface="+mn-ea"/>
                          <a:cs typeface="Times New Roman" panose="02020603050405020304" pitchFamily="18" charset="0"/>
                        </a:rPr>
                        <a:t>0500</a:t>
                      </a:r>
                    </a:p>
                  </a:txBody>
                  <a:tcPr marL="9525" marR="9525" marT="9525" marB="0" anchor="ctr">
                    <a:solidFill>
                      <a:schemeClr val="accent4">
                        <a:lumMod val="40000"/>
                        <a:lumOff val="60000"/>
                      </a:schemeClr>
                    </a:solidFill>
                  </a:tcPr>
                </a:tc>
                <a:tc>
                  <a:txBody>
                    <a:bodyPr/>
                    <a:lstStyle/>
                    <a:p>
                      <a:pPr algn="ctr" fontAlgn="ctr"/>
                      <a:r>
                        <a:rPr lang="ru-RU" sz="1500" b="1" i="0" u="none" strike="noStrike" kern="1200" dirty="0">
                          <a:solidFill>
                            <a:schemeClr val="tx1"/>
                          </a:solidFill>
                          <a:effectLst/>
                          <a:latin typeface="Bookman Old Style" panose="02050604050505020204" pitchFamily="18" charset="0"/>
                          <a:ea typeface="+mn-ea"/>
                          <a:cs typeface="Times New Roman" panose="02020603050405020304" pitchFamily="18" charset="0"/>
                        </a:rPr>
                        <a:t>76,84</a:t>
                      </a:r>
                    </a:p>
                  </a:txBody>
                  <a:tcPr marL="9525" marR="9525" marT="9525" marB="0" anchor="ctr">
                    <a:solidFill>
                      <a:schemeClr val="accent4">
                        <a:lumMod val="40000"/>
                        <a:lumOff val="60000"/>
                      </a:schemeClr>
                    </a:solidFill>
                  </a:tcPr>
                </a:tc>
                <a:tc>
                  <a:txBody>
                    <a:bodyPr/>
                    <a:lstStyle/>
                    <a:p>
                      <a:pPr algn="ctr" fontAlgn="ctr"/>
                      <a:r>
                        <a:rPr lang="ru-RU" sz="1500" b="1" i="0" u="none" strike="noStrike" kern="1200" dirty="0">
                          <a:solidFill>
                            <a:schemeClr val="tx1"/>
                          </a:solidFill>
                          <a:effectLst/>
                          <a:latin typeface="Bookman Old Style" panose="02050604050505020204" pitchFamily="18" charset="0"/>
                          <a:ea typeface="+mn-ea"/>
                          <a:cs typeface="Times New Roman" panose="02020603050405020304" pitchFamily="18" charset="0"/>
                        </a:rPr>
                        <a:t>72,35</a:t>
                      </a:r>
                    </a:p>
                  </a:txBody>
                  <a:tcPr marL="9525" marR="9525" marT="9525" marB="0" anchor="ctr">
                    <a:solidFill>
                      <a:schemeClr val="accent4">
                        <a:lumMod val="40000"/>
                        <a:lumOff val="60000"/>
                      </a:schemeClr>
                    </a:solidFill>
                  </a:tcPr>
                </a:tc>
                <a:tc>
                  <a:txBody>
                    <a:bodyPr/>
                    <a:lstStyle/>
                    <a:p>
                      <a:pPr algn="ctr" fontAlgn="b"/>
                      <a:r>
                        <a:rPr lang="ru-RU" sz="1500" b="1" i="0" u="none" strike="noStrike" kern="1200" dirty="0">
                          <a:solidFill>
                            <a:schemeClr val="tx1"/>
                          </a:solidFill>
                          <a:effectLst/>
                          <a:latin typeface="Bookman Old Style" panose="02050604050505020204" pitchFamily="18" charset="0"/>
                          <a:ea typeface="+mn-ea"/>
                          <a:cs typeface="Times New Roman" panose="02020603050405020304" pitchFamily="18" charset="0"/>
                        </a:rPr>
                        <a:t>94,15</a:t>
                      </a:r>
                    </a:p>
                  </a:txBody>
                  <a:tcPr marL="9525" marR="9525" marT="9525" marB="0" anchor="ctr">
                    <a:solidFill>
                      <a:schemeClr val="accent4">
                        <a:lumMod val="40000"/>
                        <a:lumOff val="60000"/>
                      </a:schemeClr>
                    </a:solidFill>
                  </a:tcPr>
                </a:tc>
                <a:extLst>
                  <a:ext uri="{0D108BD9-81ED-4DB2-BD59-A6C34878D82A}">
                    <a16:rowId xmlns:a16="http://schemas.microsoft.com/office/drawing/2014/main" xmlns="" val="10001"/>
                  </a:ext>
                </a:extLst>
              </a:tr>
              <a:tr h="405178">
                <a:tc>
                  <a:txBody>
                    <a:bodyPr/>
                    <a:lstStyle/>
                    <a:p>
                      <a:pPr>
                        <a:spcAft>
                          <a:spcPts val="0"/>
                        </a:spcAft>
                      </a:pPr>
                      <a:r>
                        <a:rPr lang="ru-RU" sz="14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Жилищное хозяйство</a:t>
                      </a:r>
                    </a:p>
                  </a:txBody>
                  <a:tcPr marL="68580" marR="68580" marT="0" marB="0" anchor="ctr">
                    <a:solidFill>
                      <a:schemeClr val="bg1">
                        <a:lumMod val="85000"/>
                      </a:schemeClr>
                    </a:solidFill>
                  </a:tcPr>
                </a:tc>
                <a:tc>
                  <a:txBody>
                    <a:bodyPr/>
                    <a:lstStyle/>
                    <a:p>
                      <a:pPr algn="ctr" fontAlgn="ctr"/>
                      <a:r>
                        <a:rPr lang="ru-RU" sz="15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0501</a:t>
                      </a:r>
                    </a:p>
                  </a:txBody>
                  <a:tcPr marL="9525" marR="9525" marT="9525" marB="0" anchor="ctr">
                    <a:solidFill>
                      <a:schemeClr val="bg1">
                        <a:lumMod val="85000"/>
                      </a:schemeClr>
                    </a:solidFill>
                  </a:tcPr>
                </a:tc>
                <a:tc>
                  <a:txBody>
                    <a:bodyPr/>
                    <a:lstStyle/>
                    <a:p>
                      <a:pPr algn="ctr" fontAlgn="ctr"/>
                      <a:r>
                        <a:rPr lang="ru-RU" sz="15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2,46</a:t>
                      </a:r>
                    </a:p>
                  </a:txBody>
                  <a:tcPr marL="9525" marR="9525" marT="9525" marB="0" anchor="ctr">
                    <a:solidFill>
                      <a:schemeClr val="bg1">
                        <a:lumMod val="85000"/>
                      </a:schemeClr>
                    </a:solidFill>
                  </a:tcPr>
                </a:tc>
                <a:tc>
                  <a:txBody>
                    <a:bodyPr/>
                    <a:lstStyle/>
                    <a:p>
                      <a:pPr algn="ctr" fontAlgn="ctr"/>
                      <a:r>
                        <a:rPr lang="ru-RU" sz="15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2,26</a:t>
                      </a:r>
                    </a:p>
                  </a:txBody>
                  <a:tcPr marL="9525" marR="9525" marT="9525" marB="0" anchor="ctr">
                    <a:solidFill>
                      <a:schemeClr val="bg1">
                        <a:lumMod val="85000"/>
                      </a:schemeClr>
                    </a:solidFill>
                  </a:tcPr>
                </a:tc>
                <a:tc>
                  <a:txBody>
                    <a:bodyPr/>
                    <a:lstStyle/>
                    <a:p>
                      <a:pPr algn="ctr" fontAlgn="b"/>
                      <a:r>
                        <a:rPr lang="ru-RU" sz="15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91,83</a:t>
                      </a:r>
                    </a:p>
                  </a:txBody>
                  <a:tcPr marL="9525" marR="9525" marT="9525" marB="0" anchor="ctr">
                    <a:solidFill>
                      <a:schemeClr val="bg1">
                        <a:lumMod val="85000"/>
                      </a:schemeClr>
                    </a:solidFill>
                  </a:tcPr>
                </a:tc>
                <a:extLst>
                  <a:ext uri="{0D108BD9-81ED-4DB2-BD59-A6C34878D82A}">
                    <a16:rowId xmlns:a16="http://schemas.microsoft.com/office/drawing/2014/main" xmlns="" val="10002"/>
                  </a:ext>
                </a:extLst>
              </a:tr>
              <a:tr h="334536">
                <a:tc>
                  <a:txBody>
                    <a:bodyPr/>
                    <a:lstStyle/>
                    <a:p>
                      <a:pPr>
                        <a:spcAft>
                          <a:spcPts val="0"/>
                        </a:spcAft>
                      </a:pPr>
                      <a:r>
                        <a:rPr lang="ru-RU" sz="14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Коммунальное хозяйство</a:t>
                      </a:r>
                    </a:p>
                  </a:txBody>
                  <a:tcPr marL="68580" marR="68580" marT="0" marB="0" anchor="ctr">
                    <a:solidFill>
                      <a:schemeClr val="bg1">
                        <a:lumMod val="85000"/>
                      </a:schemeClr>
                    </a:solidFill>
                  </a:tcPr>
                </a:tc>
                <a:tc>
                  <a:txBody>
                    <a:bodyPr/>
                    <a:lstStyle/>
                    <a:p>
                      <a:pPr algn="ctr" fontAlgn="ctr"/>
                      <a:r>
                        <a:rPr lang="ru-RU" sz="15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0502</a:t>
                      </a:r>
                    </a:p>
                  </a:txBody>
                  <a:tcPr marL="9525" marR="9525" marT="9525" marB="0" anchor="ctr">
                    <a:solidFill>
                      <a:schemeClr val="bg1">
                        <a:lumMod val="85000"/>
                      </a:schemeClr>
                    </a:solidFill>
                  </a:tcPr>
                </a:tc>
                <a:tc>
                  <a:txBody>
                    <a:bodyPr/>
                    <a:lstStyle/>
                    <a:p>
                      <a:pPr algn="ctr" fontAlgn="ctr"/>
                      <a:r>
                        <a:rPr lang="ru-RU" sz="15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0,2</a:t>
                      </a:r>
                    </a:p>
                  </a:txBody>
                  <a:tcPr marL="9525" marR="9525" marT="9525" marB="0" anchor="ctr">
                    <a:solidFill>
                      <a:schemeClr val="bg1">
                        <a:lumMod val="85000"/>
                      </a:schemeClr>
                    </a:solidFill>
                  </a:tcPr>
                </a:tc>
                <a:tc>
                  <a:txBody>
                    <a:bodyPr/>
                    <a:lstStyle/>
                    <a:p>
                      <a:pPr algn="ctr" fontAlgn="ctr"/>
                      <a:r>
                        <a:rPr lang="ru-RU" sz="15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0,1</a:t>
                      </a:r>
                    </a:p>
                  </a:txBody>
                  <a:tcPr marL="9525" marR="9525" marT="9525" marB="0" anchor="ctr">
                    <a:solidFill>
                      <a:schemeClr val="bg1">
                        <a:lumMod val="85000"/>
                      </a:schemeClr>
                    </a:solidFill>
                  </a:tcPr>
                </a:tc>
                <a:tc>
                  <a:txBody>
                    <a:bodyPr/>
                    <a:lstStyle/>
                    <a:p>
                      <a:pPr algn="ctr" fontAlgn="b"/>
                      <a:r>
                        <a:rPr lang="ru-RU" sz="15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58,02</a:t>
                      </a:r>
                    </a:p>
                  </a:txBody>
                  <a:tcPr marL="9525" marR="9525" marT="9525" marB="0" anchor="ctr">
                    <a:solidFill>
                      <a:schemeClr val="bg1">
                        <a:lumMod val="85000"/>
                      </a:schemeClr>
                    </a:solidFill>
                  </a:tcPr>
                </a:tc>
                <a:extLst>
                  <a:ext uri="{0D108BD9-81ED-4DB2-BD59-A6C34878D82A}">
                    <a16:rowId xmlns:a16="http://schemas.microsoft.com/office/drawing/2014/main" xmlns="" val="10003"/>
                  </a:ext>
                </a:extLst>
              </a:tr>
              <a:tr h="379142">
                <a:tc>
                  <a:txBody>
                    <a:bodyPr/>
                    <a:lstStyle/>
                    <a:p>
                      <a:pPr>
                        <a:spcAft>
                          <a:spcPts val="0"/>
                        </a:spcAft>
                      </a:pPr>
                      <a:r>
                        <a:rPr lang="ru-RU" sz="14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Благоустройство</a:t>
                      </a:r>
                    </a:p>
                  </a:txBody>
                  <a:tcPr marL="68580" marR="68580" marT="0" marB="0" anchor="ctr">
                    <a:solidFill>
                      <a:schemeClr val="bg1">
                        <a:lumMod val="85000"/>
                      </a:schemeClr>
                    </a:solidFill>
                  </a:tcPr>
                </a:tc>
                <a:tc>
                  <a:txBody>
                    <a:bodyPr/>
                    <a:lstStyle/>
                    <a:p>
                      <a:pPr algn="ctr" fontAlgn="ctr"/>
                      <a:r>
                        <a:rPr lang="ru-RU" sz="15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0503</a:t>
                      </a:r>
                    </a:p>
                  </a:txBody>
                  <a:tcPr marL="9525" marR="9525" marT="9525" marB="0" anchor="ctr">
                    <a:solidFill>
                      <a:schemeClr val="bg1">
                        <a:lumMod val="85000"/>
                      </a:schemeClr>
                    </a:solidFill>
                  </a:tcPr>
                </a:tc>
                <a:tc>
                  <a:txBody>
                    <a:bodyPr/>
                    <a:lstStyle/>
                    <a:p>
                      <a:pPr algn="ctr" fontAlgn="ctr"/>
                      <a:r>
                        <a:rPr lang="ru-RU" sz="15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74,14</a:t>
                      </a:r>
                    </a:p>
                  </a:txBody>
                  <a:tcPr marL="9525" marR="9525" marT="9525" marB="0" anchor="ctr">
                    <a:solidFill>
                      <a:schemeClr val="bg1">
                        <a:lumMod val="85000"/>
                      </a:schemeClr>
                    </a:solidFill>
                  </a:tcPr>
                </a:tc>
                <a:tc>
                  <a:txBody>
                    <a:bodyPr/>
                    <a:lstStyle/>
                    <a:p>
                      <a:pPr algn="ctr" fontAlgn="ctr"/>
                      <a:r>
                        <a:rPr lang="ru-RU" sz="15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69,95</a:t>
                      </a:r>
                    </a:p>
                  </a:txBody>
                  <a:tcPr marL="9525" marR="9525" marT="9525" marB="0" anchor="ctr">
                    <a:solidFill>
                      <a:schemeClr val="bg1">
                        <a:lumMod val="85000"/>
                      </a:schemeClr>
                    </a:solidFill>
                  </a:tcPr>
                </a:tc>
                <a:tc>
                  <a:txBody>
                    <a:bodyPr/>
                    <a:lstStyle/>
                    <a:p>
                      <a:pPr algn="ctr" fontAlgn="b"/>
                      <a:r>
                        <a:rPr lang="ru-RU" sz="15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94,34</a:t>
                      </a:r>
                    </a:p>
                  </a:txBody>
                  <a:tcPr marL="9525" marR="9525" marT="9525" marB="0" anchor="ctr">
                    <a:solidFill>
                      <a:schemeClr val="bg1">
                        <a:lumMod val="85000"/>
                      </a:schemeClr>
                    </a:solidFill>
                  </a:tcPr>
                </a:tc>
                <a:extLst>
                  <a:ext uri="{0D108BD9-81ED-4DB2-BD59-A6C34878D82A}">
                    <a16:rowId xmlns:a16="http://schemas.microsoft.com/office/drawing/2014/main" xmlns="" val="10004"/>
                  </a:ext>
                </a:extLst>
              </a:tr>
              <a:tr h="434897">
                <a:tc>
                  <a:txBody>
                    <a:bodyPr/>
                    <a:lstStyle/>
                    <a:p>
                      <a:pPr>
                        <a:spcAft>
                          <a:spcPts val="0"/>
                        </a:spcAft>
                      </a:pPr>
                      <a:r>
                        <a:rPr lang="ru-RU" sz="1400" b="1" i="0" u="none" strike="noStrike" kern="1200" dirty="0">
                          <a:solidFill>
                            <a:schemeClr val="tx1"/>
                          </a:solidFill>
                          <a:effectLst/>
                          <a:latin typeface="Bookman Old Style" panose="02050604050505020204" pitchFamily="18" charset="0"/>
                          <a:ea typeface="+mn-ea"/>
                          <a:cs typeface="Times New Roman" panose="02020603050405020304" pitchFamily="18" charset="0"/>
                        </a:rPr>
                        <a:t>ОБРАЗОВАНИЕ</a:t>
                      </a:r>
                    </a:p>
                  </a:txBody>
                  <a:tcPr marL="68580" marR="68580" marT="0" marB="0" anchor="ctr">
                    <a:solidFill>
                      <a:schemeClr val="accent4">
                        <a:lumMod val="40000"/>
                        <a:lumOff val="60000"/>
                      </a:schemeClr>
                    </a:solidFill>
                  </a:tcPr>
                </a:tc>
                <a:tc>
                  <a:txBody>
                    <a:bodyPr/>
                    <a:lstStyle/>
                    <a:p>
                      <a:pPr algn="ctr" fontAlgn="ctr"/>
                      <a:r>
                        <a:rPr lang="ru-RU" sz="1500" b="1" i="0" u="none" strike="noStrike" kern="1200" dirty="0">
                          <a:solidFill>
                            <a:schemeClr val="tx1"/>
                          </a:solidFill>
                          <a:effectLst/>
                          <a:latin typeface="Bookman Old Style" panose="02050604050505020204" pitchFamily="18" charset="0"/>
                          <a:ea typeface="+mn-ea"/>
                          <a:cs typeface="Times New Roman" panose="02020603050405020304" pitchFamily="18" charset="0"/>
                        </a:rPr>
                        <a:t>0700</a:t>
                      </a:r>
                    </a:p>
                  </a:txBody>
                  <a:tcPr marL="9525" marR="9525" marT="9525" marB="0" anchor="ctr">
                    <a:solidFill>
                      <a:schemeClr val="accent4">
                        <a:lumMod val="40000"/>
                        <a:lumOff val="60000"/>
                      </a:schemeClr>
                    </a:solidFill>
                  </a:tcPr>
                </a:tc>
                <a:tc>
                  <a:txBody>
                    <a:bodyPr/>
                    <a:lstStyle/>
                    <a:p>
                      <a:pPr algn="ctr" fontAlgn="ctr"/>
                      <a:r>
                        <a:rPr lang="ru-RU" sz="1500" b="1" i="0" u="none" strike="noStrike" kern="1200" dirty="0">
                          <a:solidFill>
                            <a:schemeClr val="tx1"/>
                          </a:solidFill>
                          <a:effectLst/>
                          <a:latin typeface="Bookman Old Style" panose="02050604050505020204" pitchFamily="18" charset="0"/>
                          <a:ea typeface="+mn-ea"/>
                          <a:cs typeface="Times New Roman" panose="02020603050405020304" pitchFamily="18" charset="0"/>
                        </a:rPr>
                        <a:t>0,98</a:t>
                      </a:r>
                    </a:p>
                  </a:txBody>
                  <a:tcPr marL="9525" marR="9525" marT="9525" marB="0" anchor="ctr">
                    <a:solidFill>
                      <a:schemeClr val="accent4">
                        <a:lumMod val="40000"/>
                        <a:lumOff val="60000"/>
                      </a:schemeClr>
                    </a:solidFill>
                  </a:tcPr>
                </a:tc>
                <a:tc>
                  <a:txBody>
                    <a:bodyPr/>
                    <a:lstStyle/>
                    <a:p>
                      <a:pPr algn="ctr" fontAlgn="ctr"/>
                      <a:r>
                        <a:rPr lang="ru-RU" sz="1500" b="1" i="0" u="none" strike="noStrike" kern="1200" dirty="0">
                          <a:solidFill>
                            <a:schemeClr val="tx1"/>
                          </a:solidFill>
                          <a:effectLst/>
                          <a:latin typeface="Bookman Old Style" panose="02050604050505020204" pitchFamily="18" charset="0"/>
                          <a:ea typeface="+mn-ea"/>
                          <a:cs typeface="Times New Roman" panose="02020603050405020304" pitchFamily="18" charset="0"/>
                        </a:rPr>
                        <a:t>0,96</a:t>
                      </a:r>
                    </a:p>
                  </a:txBody>
                  <a:tcPr marL="9525" marR="9525" marT="9525" marB="0" anchor="ctr">
                    <a:solidFill>
                      <a:schemeClr val="accent4">
                        <a:lumMod val="40000"/>
                        <a:lumOff val="60000"/>
                      </a:schemeClr>
                    </a:solidFill>
                  </a:tcPr>
                </a:tc>
                <a:tc>
                  <a:txBody>
                    <a:bodyPr/>
                    <a:lstStyle/>
                    <a:p>
                      <a:pPr algn="ctr" fontAlgn="b"/>
                      <a:r>
                        <a:rPr lang="ru-RU" sz="1500" b="1" i="0" u="none" strike="noStrike" kern="1200" dirty="0">
                          <a:solidFill>
                            <a:schemeClr val="tx1"/>
                          </a:solidFill>
                          <a:effectLst/>
                          <a:latin typeface="Bookman Old Style" panose="02050604050505020204" pitchFamily="18" charset="0"/>
                          <a:ea typeface="+mn-ea"/>
                          <a:cs typeface="Times New Roman" panose="02020603050405020304" pitchFamily="18" charset="0"/>
                        </a:rPr>
                        <a:t>98,17</a:t>
                      </a:r>
                    </a:p>
                  </a:txBody>
                  <a:tcPr marL="9525" marR="9525" marT="9525" marB="0" anchor="ctr">
                    <a:solidFill>
                      <a:schemeClr val="accent4">
                        <a:lumMod val="40000"/>
                        <a:lumOff val="60000"/>
                      </a:schemeClr>
                    </a:solidFill>
                  </a:tcPr>
                </a:tc>
                <a:extLst>
                  <a:ext uri="{0D108BD9-81ED-4DB2-BD59-A6C34878D82A}">
                    <a16:rowId xmlns:a16="http://schemas.microsoft.com/office/drawing/2014/main" xmlns="" val="10005"/>
                  </a:ext>
                </a:extLst>
              </a:tr>
              <a:tr h="473911">
                <a:tc>
                  <a:txBody>
                    <a:bodyPr/>
                    <a:lstStyle/>
                    <a:p>
                      <a:pPr>
                        <a:spcAft>
                          <a:spcPts val="0"/>
                        </a:spcAft>
                      </a:pPr>
                      <a:r>
                        <a:rPr lang="ru-RU" sz="14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Профессиональная подготовка, переподготовка и повышение квалификации</a:t>
                      </a:r>
                    </a:p>
                  </a:txBody>
                  <a:tcPr marL="68580" marR="68580" marT="0" marB="0" anchor="ctr">
                    <a:solidFill>
                      <a:schemeClr val="bg1">
                        <a:lumMod val="85000"/>
                      </a:schemeClr>
                    </a:solidFill>
                  </a:tcPr>
                </a:tc>
                <a:tc>
                  <a:txBody>
                    <a:bodyPr/>
                    <a:lstStyle/>
                    <a:p>
                      <a:pPr algn="ctr" fontAlgn="ctr"/>
                      <a:r>
                        <a:rPr lang="ru-RU" sz="1500" b="0" i="0" u="none" strike="noStrike" kern="1200">
                          <a:solidFill>
                            <a:schemeClr val="tx1"/>
                          </a:solidFill>
                          <a:effectLst/>
                          <a:latin typeface="Bookman Old Style" panose="02050604050505020204" pitchFamily="18" charset="0"/>
                          <a:ea typeface="+mn-ea"/>
                          <a:cs typeface="Times New Roman" panose="02020603050405020304" pitchFamily="18" charset="0"/>
                        </a:rPr>
                        <a:t>0705</a:t>
                      </a:r>
                    </a:p>
                  </a:txBody>
                  <a:tcPr marL="9525" marR="9525" marT="9525" marB="0" anchor="ctr">
                    <a:solidFill>
                      <a:schemeClr val="bg1">
                        <a:lumMod val="85000"/>
                      </a:schemeClr>
                    </a:solidFill>
                  </a:tcPr>
                </a:tc>
                <a:tc>
                  <a:txBody>
                    <a:bodyPr/>
                    <a:lstStyle/>
                    <a:p>
                      <a:pPr algn="ctr" fontAlgn="ctr"/>
                      <a:r>
                        <a:rPr lang="ru-RU" sz="15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0,11</a:t>
                      </a:r>
                    </a:p>
                  </a:txBody>
                  <a:tcPr marL="9525" marR="9525" marT="9525" marB="0" anchor="ctr">
                    <a:solidFill>
                      <a:schemeClr val="bg1">
                        <a:lumMod val="85000"/>
                      </a:schemeClr>
                    </a:solidFill>
                  </a:tcPr>
                </a:tc>
                <a:tc>
                  <a:txBody>
                    <a:bodyPr/>
                    <a:lstStyle/>
                    <a:p>
                      <a:pPr algn="ctr" fontAlgn="ctr"/>
                      <a:r>
                        <a:rPr lang="ru-RU" sz="15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0,10</a:t>
                      </a:r>
                    </a:p>
                  </a:txBody>
                  <a:tcPr marL="9525" marR="9525" marT="9525" marB="0" anchor="ctr">
                    <a:solidFill>
                      <a:schemeClr val="bg1">
                        <a:lumMod val="85000"/>
                      </a:schemeClr>
                    </a:solidFill>
                  </a:tcPr>
                </a:tc>
                <a:tc>
                  <a:txBody>
                    <a:bodyPr/>
                    <a:lstStyle/>
                    <a:p>
                      <a:pPr algn="ctr" fontAlgn="b"/>
                      <a:r>
                        <a:rPr lang="ru-RU" sz="15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98,51</a:t>
                      </a:r>
                    </a:p>
                  </a:txBody>
                  <a:tcPr marL="9525" marR="9525" marT="9525" marB="0" anchor="ctr">
                    <a:solidFill>
                      <a:schemeClr val="bg1">
                        <a:lumMod val="85000"/>
                      </a:schemeClr>
                    </a:solidFill>
                  </a:tcPr>
                </a:tc>
                <a:extLst>
                  <a:ext uri="{0D108BD9-81ED-4DB2-BD59-A6C34878D82A}">
                    <a16:rowId xmlns:a16="http://schemas.microsoft.com/office/drawing/2014/main" xmlns="" val="10006"/>
                  </a:ext>
                </a:extLst>
              </a:tr>
              <a:tr h="384733">
                <a:tc>
                  <a:txBody>
                    <a:bodyPr/>
                    <a:lstStyle/>
                    <a:p>
                      <a:pPr>
                        <a:spcAft>
                          <a:spcPts val="0"/>
                        </a:spcAft>
                      </a:pPr>
                      <a:r>
                        <a:rPr lang="ru-RU" sz="14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Молодежная политика</a:t>
                      </a:r>
                    </a:p>
                  </a:txBody>
                  <a:tcPr marL="68580" marR="68580" marT="0" marB="0" anchor="ctr">
                    <a:solidFill>
                      <a:schemeClr val="bg1">
                        <a:lumMod val="85000"/>
                      </a:schemeClr>
                    </a:solidFill>
                  </a:tcPr>
                </a:tc>
                <a:tc>
                  <a:txBody>
                    <a:bodyPr/>
                    <a:lstStyle/>
                    <a:p>
                      <a:pPr algn="ctr" fontAlgn="ctr"/>
                      <a:r>
                        <a:rPr lang="ru-RU" sz="15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0707</a:t>
                      </a:r>
                    </a:p>
                  </a:txBody>
                  <a:tcPr marL="9525" marR="9525" marT="9525" marB="0" anchor="ctr">
                    <a:solidFill>
                      <a:schemeClr val="bg1">
                        <a:lumMod val="85000"/>
                      </a:schemeClr>
                    </a:solidFill>
                  </a:tcPr>
                </a:tc>
                <a:tc>
                  <a:txBody>
                    <a:bodyPr/>
                    <a:lstStyle/>
                    <a:p>
                      <a:pPr algn="ctr" fontAlgn="ctr"/>
                      <a:r>
                        <a:rPr lang="ru-RU" sz="15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0,87</a:t>
                      </a:r>
                    </a:p>
                  </a:txBody>
                  <a:tcPr marL="9525" marR="9525" marT="9525" marB="0" anchor="ctr">
                    <a:solidFill>
                      <a:schemeClr val="bg1">
                        <a:lumMod val="85000"/>
                      </a:schemeClr>
                    </a:solidFill>
                  </a:tcPr>
                </a:tc>
                <a:tc>
                  <a:txBody>
                    <a:bodyPr/>
                    <a:lstStyle/>
                    <a:p>
                      <a:pPr algn="ctr" fontAlgn="ctr"/>
                      <a:r>
                        <a:rPr lang="ru-RU" sz="15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0,85</a:t>
                      </a:r>
                    </a:p>
                  </a:txBody>
                  <a:tcPr marL="9525" marR="9525" marT="9525" marB="0" anchor="ctr">
                    <a:solidFill>
                      <a:schemeClr val="bg1">
                        <a:lumMod val="85000"/>
                      </a:schemeClr>
                    </a:solidFill>
                  </a:tcPr>
                </a:tc>
                <a:tc>
                  <a:txBody>
                    <a:bodyPr/>
                    <a:lstStyle/>
                    <a:p>
                      <a:pPr algn="ctr" fontAlgn="b"/>
                      <a:r>
                        <a:rPr lang="ru-RU" sz="15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98,13</a:t>
                      </a:r>
                    </a:p>
                  </a:txBody>
                  <a:tcPr marL="9525" marR="9525" marT="9525" marB="0" anchor="ctr">
                    <a:solidFill>
                      <a:schemeClr val="bg1">
                        <a:lumMod val="85000"/>
                      </a:schemeClr>
                    </a:solidFill>
                  </a:tcPr>
                </a:tc>
                <a:extLst>
                  <a:ext uri="{0D108BD9-81ED-4DB2-BD59-A6C34878D82A}">
                    <a16:rowId xmlns:a16="http://schemas.microsoft.com/office/drawing/2014/main" xmlns="" val="10007"/>
                  </a:ext>
                </a:extLst>
              </a:tr>
              <a:tr h="341945">
                <a:tc>
                  <a:txBody>
                    <a:bodyPr/>
                    <a:lstStyle/>
                    <a:p>
                      <a:pPr>
                        <a:spcAft>
                          <a:spcPts val="0"/>
                        </a:spcAft>
                      </a:pPr>
                      <a:r>
                        <a:rPr lang="ru-RU" sz="1400" b="1" i="0" u="none" strike="noStrike" kern="1200" dirty="0">
                          <a:solidFill>
                            <a:schemeClr val="tx1"/>
                          </a:solidFill>
                          <a:effectLst/>
                          <a:latin typeface="Bookman Old Style" panose="02050604050505020204" pitchFamily="18" charset="0"/>
                          <a:ea typeface="+mn-ea"/>
                          <a:cs typeface="Times New Roman" panose="02020603050405020304" pitchFamily="18" charset="0"/>
                        </a:rPr>
                        <a:t>КУЛЬТУРА, КИНЕМАТОГРАФИЯ</a:t>
                      </a:r>
                    </a:p>
                  </a:txBody>
                  <a:tcPr marL="68580" marR="68580" marT="0" marB="0" anchor="ctr">
                    <a:solidFill>
                      <a:schemeClr val="accent4">
                        <a:lumMod val="40000"/>
                        <a:lumOff val="60000"/>
                      </a:schemeClr>
                    </a:solidFill>
                  </a:tcPr>
                </a:tc>
                <a:tc>
                  <a:txBody>
                    <a:bodyPr/>
                    <a:lstStyle/>
                    <a:p>
                      <a:pPr algn="ctr" fontAlgn="ctr"/>
                      <a:r>
                        <a:rPr lang="ru-RU" sz="1500" b="1" i="0" u="none" strike="noStrike" kern="1200" dirty="0">
                          <a:solidFill>
                            <a:schemeClr val="tx1"/>
                          </a:solidFill>
                          <a:effectLst/>
                          <a:latin typeface="Bookman Old Style" panose="02050604050505020204" pitchFamily="18" charset="0"/>
                          <a:ea typeface="+mn-ea"/>
                          <a:cs typeface="Times New Roman" panose="02020603050405020304" pitchFamily="18" charset="0"/>
                        </a:rPr>
                        <a:t>0800</a:t>
                      </a:r>
                    </a:p>
                  </a:txBody>
                  <a:tcPr marL="9525" marR="9525" marT="9525" marB="0" anchor="ctr">
                    <a:solidFill>
                      <a:schemeClr val="accent4">
                        <a:lumMod val="40000"/>
                        <a:lumOff val="60000"/>
                      </a:schemeClr>
                    </a:solidFill>
                  </a:tcPr>
                </a:tc>
                <a:tc>
                  <a:txBody>
                    <a:bodyPr/>
                    <a:lstStyle/>
                    <a:p>
                      <a:pPr algn="ctr" fontAlgn="ctr"/>
                      <a:r>
                        <a:rPr lang="ru-RU" sz="1500" b="1" i="0" u="none" strike="noStrike" kern="1200" dirty="0">
                          <a:solidFill>
                            <a:schemeClr val="tx1"/>
                          </a:solidFill>
                          <a:effectLst/>
                          <a:latin typeface="Bookman Old Style" panose="02050604050505020204" pitchFamily="18" charset="0"/>
                          <a:ea typeface="+mn-ea"/>
                          <a:cs typeface="Times New Roman" panose="02020603050405020304" pitchFamily="18" charset="0"/>
                        </a:rPr>
                        <a:t>19,16</a:t>
                      </a:r>
                    </a:p>
                  </a:txBody>
                  <a:tcPr marL="9525" marR="9525" marT="9525" marB="0" anchor="ctr">
                    <a:solidFill>
                      <a:schemeClr val="accent4">
                        <a:lumMod val="40000"/>
                        <a:lumOff val="60000"/>
                      </a:schemeClr>
                    </a:solidFill>
                  </a:tcPr>
                </a:tc>
                <a:tc>
                  <a:txBody>
                    <a:bodyPr/>
                    <a:lstStyle/>
                    <a:p>
                      <a:pPr algn="ctr" fontAlgn="ctr"/>
                      <a:r>
                        <a:rPr lang="ru-RU" sz="1500" b="1" i="0" u="none" strike="noStrike" kern="1200" dirty="0">
                          <a:solidFill>
                            <a:schemeClr val="tx1"/>
                          </a:solidFill>
                          <a:effectLst/>
                          <a:latin typeface="Bookman Old Style" panose="02050604050505020204" pitchFamily="18" charset="0"/>
                          <a:ea typeface="+mn-ea"/>
                          <a:cs typeface="Times New Roman" panose="02020603050405020304" pitchFamily="18" charset="0"/>
                        </a:rPr>
                        <a:t>18,79</a:t>
                      </a:r>
                    </a:p>
                  </a:txBody>
                  <a:tcPr marL="9525" marR="9525" marT="9525" marB="0" anchor="ctr">
                    <a:solidFill>
                      <a:schemeClr val="accent4">
                        <a:lumMod val="40000"/>
                        <a:lumOff val="60000"/>
                      </a:schemeClr>
                    </a:solidFill>
                  </a:tcPr>
                </a:tc>
                <a:tc>
                  <a:txBody>
                    <a:bodyPr/>
                    <a:lstStyle/>
                    <a:p>
                      <a:pPr algn="ctr" fontAlgn="b"/>
                      <a:r>
                        <a:rPr lang="ru-RU" sz="1500" b="1" i="0" u="none" strike="noStrike" kern="1200" dirty="0">
                          <a:solidFill>
                            <a:schemeClr val="tx1"/>
                          </a:solidFill>
                          <a:effectLst/>
                          <a:latin typeface="Bookman Old Style" panose="02050604050505020204" pitchFamily="18" charset="0"/>
                          <a:ea typeface="+mn-ea"/>
                          <a:cs typeface="Times New Roman" panose="02020603050405020304" pitchFamily="18" charset="0"/>
                        </a:rPr>
                        <a:t>98,09</a:t>
                      </a:r>
                    </a:p>
                  </a:txBody>
                  <a:tcPr marL="9525" marR="9525" marT="9525" marB="0" anchor="ctr">
                    <a:solidFill>
                      <a:schemeClr val="accent4">
                        <a:lumMod val="40000"/>
                        <a:lumOff val="60000"/>
                      </a:schemeClr>
                    </a:solidFill>
                  </a:tcPr>
                </a:tc>
                <a:extLst>
                  <a:ext uri="{0D108BD9-81ED-4DB2-BD59-A6C34878D82A}">
                    <a16:rowId xmlns:a16="http://schemas.microsoft.com/office/drawing/2014/main" xmlns="" val="10008"/>
                  </a:ext>
                </a:extLst>
              </a:tr>
              <a:tr h="301829">
                <a:tc>
                  <a:txBody>
                    <a:bodyPr/>
                    <a:lstStyle/>
                    <a:p>
                      <a:pPr>
                        <a:spcAft>
                          <a:spcPts val="0"/>
                        </a:spcAft>
                      </a:pPr>
                      <a:r>
                        <a:rPr lang="ru-RU" sz="14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Культура</a:t>
                      </a:r>
                    </a:p>
                  </a:txBody>
                  <a:tcPr marL="68580" marR="68580" marT="0" marB="0" anchor="ctr">
                    <a:solidFill>
                      <a:schemeClr val="bg1">
                        <a:lumMod val="85000"/>
                      </a:schemeClr>
                    </a:solidFill>
                  </a:tcPr>
                </a:tc>
                <a:tc>
                  <a:txBody>
                    <a:bodyPr/>
                    <a:lstStyle/>
                    <a:p>
                      <a:pPr algn="ctr" fontAlgn="ctr"/>
                      <a:r>
                        <a:rPr lang="ru-RU" sz="1500" b="0" i="0" u="none" strike="noStrike" kern="1200">
                          <a:solidFill>
                            <a:schemeClr val="tx1"/>
                          </a:solidFill>
                          <a:effectLst/>
                          <a:latin typeface="Bookman Old Style" panose="02050604050505020204" pitchFamily="18" charset="0"/>
                          <a:ea typeface="+mn-ea"/>
                          <a:cs typeface="Times New Roman" panose="02020603050405020304" pitchFamily="18" charset="0"/>
                        </a:rPr>
                        <a:t>0801</a:t>
                      </a:r>
                    </a:p>
                  </a:txBody>
                  <a:tcPr marL="9525" marR="9525" marT="9525" marB="0" anchor="ctr">
                    <a:solidFill>
                      <a:schemeClr val="bg1">
                        <a:lumMod val="85000"/>
                      </a:schemeClr>
                    </a:solidFill>
                  </a:tcPr>
                </a:tc>
                <a:tc>
                  <a:txBody>
                    <a:bodyPr/>
                    <a:lstStyle/>
                    <a:p>
                      <a:pPr algn="ctr" fontAlgn="ctr"/>
                      <a:r>
                        <a:rPr lang="ru-RU" sz="15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19,16</a:t>
                      </a:r>
                    </a:p>
                  </a:txBody>
                  <a:tcPr marL="9525" marR="9525" marT="9525" marB="0" anchor="ctr">
                    <a:solidFill>
                      <a:schemeClr val="bg1">
                        <a:lumMod val="85000"/>
                      </a:schemeClr>
                    </a:solidFill>
                  </a:tcPr>
                </a:tc>
                <a:tc>
                  <a:txBody>
                    <a:bodyPr/>
                    <a:lstStyle/>
                    <a:p>
                      <a:pPr algn="ctr" fontAlgn="ctr"/>
                      <a:r>
                        <a:rPr lang="ru-RU" sz="15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18,79</a:t>
                      </a:r>
                    </a:p>
                  </a:txBody>
                  <a:tcPr marL="9525" marR="9525" marT="9525" marB="0" anchor="ctr">
                    <a:solidFill>
                      <a:schemeClr val="bg1">
                        <a:lumMod val="85000"/>
                      </a:schemeClr>
                    </a:solidFill>
                  </a:tcPr>
                </a:tc>
                <a:tc>
                  <a:txBody>
                    <a:bodyPr/>
                    <a:lstStyle/>
                    <a:p>
                      <a:pPr algn="ctr" fontAlgn="b"/>
                      <a:r>
                        <a:rPr lang="ru-RU" sz="15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98,09</a:t>
                      </a:r>
                    </a:p>
                  </a:txBody>
                  <a:tcPr marL="9525" marR="9525" marT="9525" marB="0" anchor="ctr">
                    <a:solidFill>
                      <a:schemeClr val="bg1">
                        <a:lumMod val="85000"/>
                      </a:schemeClr>
                    </a:solidFill>
                  </a:tcPr>
                </a:tc>
                <a:extLst>
                  <a:ext uri="{0D108BD9-81ED-4DB2-BD59-A6C34878D82A}">
                    <a16:rowId xmlns:a16="http://schemas.microsoft.com/office/drawing/2014/main" xmlns="" val="927986121"/>
                  </a:ext>
                </a:extLst>
              </a:tr>
              <a:tr h="245283">
                <a:tc>
                  <a:txBody>
                    <a:bodyPr/>
                    <a:lstStyle/>
                    <a:p>
                      <a:pPr>
                        <a:spcAft>
                          <a:spcPts val="0"/>
                        </a:spcAft>
                      </a:pPr>
                      <a:r>
                        <a:rPr lang="ru-RU" sz="1400" b="1" i="0" u="none" strike="noStrike" kern="1200" dirty="0">
                          <a:solidFill>
                            <a:schemeClr val="tx1"/>
                          </a:solidFill>
                          <a:effectLst/>
                          <a:latin typeface="Bookman Old Style" panose="02050604050505020204" pitchFamily="18" charset="0"/>
                          <a:ea typeface="+mn-ea"/>
                          <a:cs typeface="Times New Roman" panose="02020603050405020304" pitchFamily="18" charset="0"/>
                        </a:rPr>
                        <a:t>СОЦИАЛЬНАЯ ПОЛИТИКА</a:t>
                      </a:r>
                    </a:p>
                  </a:txBody>
                  <a:tcPr marL="68580" marR="68580" marT="0" marB="0" anchor="ctr">
                    <a:solidFill>
                      <a:schemeClr val="accent4">
                        <a:lumMod val="40000"/>
                        <a:lumOff val="60000"/>
                      </a:schemeClr>
                    </a:solidFill>
                  </a:tcPr>
                </a:tc>
                <a:tc>
                  <a:txBody>
                    <a:bodyPr/>
                    <a:lstStyle/>
                    <a:p>
                      <a:pPr algn="ctr" fontAlgn="ctr"/>
                      <a:r>
                        <a:rPr lang="ru-RU" sz="1500" b="1" i="0" u="none" strike="noStrike" kern="1200" dirty="0">
                          <a:solidFill>
                            <a:schemeClr val="tx1"/>
                          </a:solidFill>
                          <a:effectLst/>
                          <a:latin typeface="Bookman Old Style" panose="02050604050505020204" pitchFamily="18" charset="0"/>
                          <a:ea typeface="+mn-ea"/>
                          <a:cs typeface="Times New Roman" panose="02020603050405020304" pitchFamily="18" charset="0"/>
                        </a:rPr>
                        <a:t>1000</a:t>
                      </a:r>
                    </a:p>
                  </a:txBody>
                  <a:tcPr marL="9525" marR="9525" marT="9525" marB="0" anchor="ctr">
                    <a:solidFill>
                      <a:schemeClr val="accent4">
                        <a:lumMod val="40000"/>
                        <a:lumOff val="60000"/>
                      </a:schemeClr>
                    </a:solidFill>
                  </a:tcPr>
                </a:tc>
                <a:tc>
                  <a:txBody>
                    <a:bodyPr/>
                    <a:lstStyle/>
                    <a:p>
                      <a:pPr algn="ctr" fontAlgn="ctr"/>
                      <a:r>
                        <a:rPr lang="ru-RU" sz="1500" b="1" i="0" u="none" strike="noStrike" kern="1200" dirty="0">
                          <a:solidFill>
                            <a:schemeClr val="tx1"/>
                          </a:solidFill>
                          <a:effectLst/>
                          <a:latin typeface="Bookman Old Style" panose="02050604050505020204" pitchFamily="18" charset="0"/>
                          <a:ea typeface="+mn-ea"/>
                          <a:cs typeface="Times New Roman" panose="02020603050405020304" pitchFamily="18" charset="0"/>
                        </a:rPr>
                        <a:t>1,06</a:t>
                      </a:r>
                    </a:p>
                  </a:txBody>
                  <a:tcPr marL="9525" marR="9525" marT="9525" marB="0" anchor="ctr">
                    <a:solidFill>
                      <a:schemeClr val="accent4">
                        <a:lumMod val="40000"/>
                        <a:lumOff val="60000"/>
                      </a:schemeClr>
                    </a:solidFill>
                  </a:tcPr>
                </a:tc>
                <a:tc>
                  <a:txBody>
                    <a:bodyPr/>
                    <a:lstStyle/>
                    <a:p>
                      <a:pPr algn="ctr" fontAlgn="ctr"/>
                      <a:r>
                        <a:rPr lang="ru-RU" sz="1500" b="1" i="0" u="none" strike="noStrike" kern="1200" dirty="0">
                          <a:solidFill>
                            <a:schemeClr val="tx1"/>
                          </a:solidFill>
                          <a:effectLst/>
                          <a:latin typeface="Bookman Old Style" panose="02050604050505020204" pitchFamily="18" charset="0"/>
                          <a:ea typeface="+mn-ea"/>
                          <a:cs typeface="Times New Roman" panose="02020603050405020304" pitchFamily="18" charset="0"/>
                        </a:rPr>
                        <a:t>1,0</a:t>
                      </a:r>
                    </a:p>
                  </a:txBody>
                  <a:tcPr marL="9525" marR="9525" marT="9525" marB="0" anchor="ctr">
                    <a:solidFill>
                      <a:schemeClr val="accent4">
                        <a:lumMod val="40000"/>
                        <a:lumOff val="60000"/>
                      </a:schemeClr>
                    </a:solidFill>
                  </a:tcPr>
                </a:tc>
                <a:tc>
                  <a:txBody>
                    <a:bodyPr/>
                    <a:lstStyle/>
                    <a:p>
                      <a:pPr algn="ctr" fontAlgn="b"/>
                      <a:r>
                        <a:rPr lang="ru-RU" sz="1500" b="1" i="0" u="none" strike="noStrike" kern="1200" dirty="0">
                          <a:solidFill>
                            <a:schemeClr val="tx1"/>
                          </a:solidFill>
                          <a:effectLst/>
                          <a:latin typeface="Bookman Old Style" panose="02050604050505020204" pitchFamily="18" charset="0"/>
                          <a:ea typeface="+mn-ea"/>
                          <a:cs typeface="Times New Roman" panose="02020603050405020304" pitchFamily="18" charset="0"/>
                        </a:rPr>
                        <a:t>95,07</a:t>
                      </a:r>
                    </a:p>
                  </a:txBody>
                  <a:tcPr marL="9525" marR="9525" marT="9525" marB="0" anchor="ctr">
                    <a:solidFill>
                      <a:schemeClr val="accent4">
                        <a:lumMod val="40000"/>
                        <a:lumOff val="60000"/>
                      </a:schemeClr>
                    </a:solidFill>
                  </a:tcPr>
                </a:tc>
                <a:extLst>
                  <a:ext uri="{0D108BD9-81ED-4DB2-BD59-A6C34878D82A}">
                    <a16:rowId xmlns:a16="http://schemas.microsoft.com/office/drawing/2014/main" xmlns="" val="3918460428"/>
                  </a:ext>
                </a:extLst>
              </a:tr>
              <a:tr h="245283">
                <a:tc>
                  <a:txBody>
                    <a:bodyPr/>
                    <a:lstStyle/>
                    <a:p>
                      <a:pPr>
                        <a:spcAft>
                          <a:spcPts val="0"/>
                        </a:spcAft>
                      </a:pPr>
                      <a:r>
                        <a:rPr lang="ru-RU" sz="14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Пенсионное обеспечение</a:t>
                      </a:r>
                    </a:p>
                  </a:txBody>
                  <a:tcPr marL="68580" marR="68580" marT="0" marB="0" anchor="ctr">
                    <a:solidFill>
                      <a:schemeClr val="bg1">
                        <a:lumMod val="85000"/>
                      </a:schemeClr>
                    </a:solidFill>
                  </a:tcPr>
                </a:tc>
                <a:tc>
                  <a:txBody>
                    <a:bodyPr/>
                    <a:lstStyle/>
                    <a:p>
                      <a:pPr algn="ctr" fontAlgn="ctr"/>
                      <a:r>
                        <a:rPr lang="ru-RU" sz="1500" b="0" i="0" u="none" strike="noStrike" kern="1200">
                          <a:solidFill>
                            <a:schemeClr val="tx1"/>
                          </a:solidFill>
                          <a:effectLst/>
                          <a:latin typeface="Bookman Old Style" panose="02050604050505020204" pitchFamily="18" charset="0"/>
                          <a:ea typeface="+mn-ea"/>
                          <a:cs typeface="Times New Roman" panose="02020603050405020304" pitchFamily="18" charset="0"/>
                        </a:rPr>
                        <a:t>1001</a:t>
                      </a:r>
                    </a:p>
                  </a:txBody>
                  <a:tcPr marL="9525" marR="9525" marT="9525" marB="0" anchor="ctr">
                    <a:solidFill>
                      <a:schemeClr val="bg1">
                        <a:lumMod val="85000"/>
                      </a:schemeClr>
                    </a:solidFill>
                  </a:tcPr>
                </a:tc>
                <a:tc>
                  <a:txBody>
                    <a:bodyPr/>
                    <a:lstStyle/>
                    <a:p>
                      <a:pPr algn="ctr" fontAlgn="ctr"/>
                      <a:r>
                        <a:rPr lang="ru-RU" sz="15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1,06</a:t>
                      </a:r>
                    </a:p>
                  </a:txBody>
                  <a:tcPr marL="9525" marR="9525" marT="9525" marB="0" anchor="ctr">
                    <a:solidFill>
                      <a:schemeClr val="bg1">
                        <a:lumMod val="85000"/>
                      </a:schemeClr>
                    </a:solidFill>
                  </a:tcPr>
                </a:tc>
                <a:tc>
                  <a:txBody>
                    <a:bodyPr/>
                    <a:lstStyle/>
                    <a:p>
                      <a:pPr algn="ctr" fontAlgn="ctr"/>
                      <a:r>
                        <a:rPr lang="ru-RU" sz="15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1,0</a:t>
                      </a:r>
                    </a:p>
                  </a:txBody>
                  <a:tcPr marL="9525" marR="9525" marT="9525" marB="0" anchor="ctr">
                    <a:solidFill>
                      <a:schemeClr val="bg1">
                        <a:lumMod val="85000"/>
                      </a:schemeClr>
                    </a:solidFill>
                  </a:tcPr>
                </a:tc>
                <a:tc>
                  <a:txBody>
                    <a:bodyPr/>
                    <a:lstStyle/>
                    <a:p>
                      <a:pPr algn="ctr" fontAlgn="b"/>
                      <a:r>
                        <a:rPr lang="ru-RU" sz="15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95,07</a:t>
                      </a:r>
                    </a:p>
                  </a:txBody>
                  <a:tcPr marL="9525" marR="9525" marT="9525" marB="0" anchor="ctr">
                    <a:solidFill>
                      <a:schemeClr val="bg1">
                        <a:lumMod val="85000"/>
                      </a:schemeClr>
                    </a:solidFill>
                  </a:tcPr>
                </a:tc>
                <a:extLst>
                  <a:ext uri="{0D108BD9-81ED-4DB2-BD59-A6C34878D82A}">
                    <a16:rowId xmlns:a16="http://schemas.microsoft.com/office/drawing/2014/main" xmlns="" val="3790315105"/>
                  </a:ext>
                </a:extLst>
              </a:tr>
            </a:tbl>
          </a:graphicData>
        </a:graphic>
      </p:graphicFrame>
      <p:sp>
        <p:nvSpPr>
          <p:cNvPr id="8" name="TextBox 7"/>
          <p:cNvSpPr txBox="1"/>
          <p:nvPr/>
        </p:nvSpPr>
        <p:spPr>
          <a:xfrm>
            <a:off x="10370002" y="346249"/>
            <a:ext cx="127814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600" dirty="0" smtClean="0">
                <a:solidFill>
                  <a:srgbClr val="002060"/>
                </a:solidFill>
                <a:latin typeface="Bookman Old Style" panose="02050604050505020204" pitchFamily="18" charset="0"/>
                <a:cs typeface="Times New Roman" pitchFamily="18" charset="0"/>
              </a:rPr>
              <a:t>млн</a:t>
            </a:r>
            <a:r>
              <a:rPr kumimoji="0" lang="ru-RU" sz="1600" b="0" i="0" u="none" strike="noStrike" kern="1200" cap="none" spc="0" normalizeH="0" baseline="0" noProof="0" dirty="0" smtClean="0">
                <a:ln>
                  <a:noFill/>
                </a:ln>
                <a:solidFill>
                  <a:srgbClr val="002060"/>
                </a:solidFill>
                <a:effectLst/>
                <a:uLnTx/>
                <a:uFillTx/>
                <a:latin typeface="Bookman Old Style" panose="02050604050505020204" pitchFamily="18" charset="0"/>
                <a:ea typeface="+mn-ea"/>
                <a:cs typeface="Times New Roman" pitchFamily="18" charset="0"/>
              </a:rPr>
              <a:t>. </a:t>
            </a:r>
            <a:r>
              <a:rPr kumimoji="0" lang="ru-RU" sz="1600" b="0" i="0" u="none" strike="noStrike" kern="1200" cap="none" spc="0" normalizeH="0" baseline="0" noProof="0" dirty="0">
                <a:ln>
                  <a:noFill/>
                </a:ln>
                <a:solidFill>
                  <a:srgbClr val="002060"/>
                </a:solidFill>
                <a:effectLst/>
                <a:uLnTx/>
                <a:uFillTx/>
                <a:latin typeface="Bookman Old Style" panose="02050604050505020204" pitchFamily="18" charset="0"/>
                <a:ea typeface="+mn-ea"/>
                <a:cs typeface="Times New Roman" pitchFamily="18" charset="0"/>
              </a:rPr>
              <a:t>руб.</a:t>
            </a:r>
          </a:p>
        </p:txBody>
      </p:sp>
      <p:graphicFrame>
        <p:nvGraphicFramePr>
          <p:cNvPr id="4" name="Таблица 3">
            <a:extLst>
              <a:ext uri="{FF2B5EF4-FFF2-40B4-BE49-F238E27FC236}">
                <a16:creationId xmlns:a16="http://schemas.microsoft.com/office/drawing/2014/main" xmlns="" id="{3B1CDF6B-BFBB-9B7A-5BB2-2FB92B2DBAC2}"/>
              </a:ext>
            </a:extLst>
          </p:cNvPr>
          <p:cNvGraphicFramePr>
            <a:graphicFrameLocks noGrp="1"/>
          </p:cNvGraphicFramePr>
          <p:nvPr>
            <p:extLst>
              <p:ext uri="{D42A27DB-BD31-4B8C-83A1-F6EECF244321}">
                <p14:modId xmlns:p14="http://schemas.microsoft.com/office/powerpoint/2010/main" xmlns="" val="1541819382"/>
              </p:ext>
            </p:extLst>
          </p:nvPr>
        </p:nvGraphicFramePr>
        <p:xfrm>
          <a:off x="667382" y="5403247"/>
          <a:ext cx="10884940" cy="1277070"/>
        </p:xfrm>
        <a:graphic>
          <a:graphicData uri="http://schemas.openxmlformats.org/drawingml/2006/table">
            <a:tbl>
              <a:tblPr firstRow="1" bandRow="1">
                <a:tableStyleId>{F5AB1C69-6EDB-4FF4-983F-18BD219EF322}</a:tableStyleId>
              </a:tblPr>
              <a:tblGrid>
                <a:gridCol w="5474515">
                  <a:extLst>
                    <a:ext uri="{9D8B030D-6E8A-4147-A177-3AD203B41FA5}">
                      <a16:colId xmlns:a16="http://schemas.microsoft.com/office/drawing/2014/main" xmlns="" val="3786060260"/>
                    </a:ext>
                  </a:extLst>
                </a:gridCol>
                <a:gridCol w="1102560">
                  <a:extLst>
                    <a:ext uri="{9D8B030D-6E8A-4147-A177-3AD203B41FA5}">
                      <a16:colId xmlns:a16="http://schemas.microsoft.com/office/drawing/2014/main" xmlns="" val="2432496483"/>
                    </a:ext>
                  </a:extLst>
                </a:gridCol>
                <a:gridCol w="1475507">
                  <a:extLst>
                    <a:ext uri="{9D8B030D-6E8A-4147-A177-3AD203B41FA5}">
                      <a16:colId xmlns:a16="http://schemas.microsoft.com/office/drawing/2014/main" xmlns="" val="2403784972"/>
                    </a:ext>
                  </a:extLst>
                </a:gridCol>
                <a:gridCol w="1320192">
                  <a:extLst>
                    <a:ext uri="{9D8B030D-6E8A-4147-A177-3AD203B41FA5}">
                      <a16:colId xmlns:a16="http://schemas.microsoft.com/office/drawing/2014/main" xmlns="" val="3257520905"/>
                    </a:ext>
                  </a:extLst>
                </a:gridCol>
                <a:gridCol w="1512166">
                  <a:extLst>
                    <a:ext uri="{9D8B030D-6E8A-4147-A177-3AD203B41FA5}">
                      <a16:colId xmlns:a16="http://schemas.microsoft.com/office/drawing/2014/main" xmlns="" val="1878944523"/>
                    </a:ext>
                  </a:extLst>
                </a:gridCol>
              </a:tblGrid>
              <a:tr h="380892">
                <a:tc>
                  <a:txBody>
                    <a:bodyPr/>
                    <a:lstStyle/>
                    <a:p>
                      <a:pPr algn="l" fontAlgn="ctr"/>
                      <a:r>
                        <a:rPr lang="ru-RU" sz="1400" b="1" i="0" u="none" strike="noStrike" kern="1200" dirty="0">
                          <a:solidFill>
                            <a:schemeClr val="tx1"/>
                          </a:solidFill>
                          <a:effectLst/>
                          <a:latin typeface="Bookman Old Style" panose="02050604050505020204" pitchFamily="18" charset="0"/>
                          <a:ea typeface="+mn-ea"/>
                          <a:cs typeface="Times New Roman" panose="02020603050405020304" pitchFamily="18" charset="0"/>
                        </a:rPr>
                        <a:t>ФИЗИЧЕСКАЯ КУЛЬТУРА И СПОРТ</a:t>
                      </a:r>
                    </a:p>
                  </a:txBody>
                  <a:tcPr marL="9525" marR="9525" marT="9525" marB="0" anchor="ctr">
                    <a:solidFill>
                      <a:schemeClr val="accent4">
                        <a:lumMod val="40000"/>
                        <a:lumOff val="60000"/>
                      </a:schemeClr>
                    </a:solidFill>
                  </a:tcPr>
                </a:tc>
                <a:tc>
                  <a:txBody>
                    <a:bodyPr/>
                    <a:lstStyle/>
                    <a:p>
                      <a:pPr algn="ctr" fontAlgn="ctr"/>
                      <a:r>
                        <a:rPr lang="ru-RU" sz="1500" b="1" i="0" u="none" strike="noStrike" kern="1200" dirty="0">
                          <a:solidFill>
                            <a:schemeClr val="tx1"/>
                          </a:solidFill>
                          <a:effectLst/>
                          <a:latin typeface="Bookman Old Style" panose="02050604050505020204" pitchFamily="18" charset="0"/>
                          <a:ea typeface="+mn-ea"/>
                          <a:cs typeface="Times New Roman" panose="02020603050405020304" pitchFamily="18" charset="0"/>
                        </a:rPr>
                        <a:t>1100</a:t>
                      </a:r>
                    </a:p>
                  </a:txBody>
                  <a:tcPr marL="9525" marR="9525" marT="9525" marB="0" anchor="ctr">
                    <a:solidFill>
                      <a:schemeClr val="accent4">
                        <a:lumMod val="40000"/>
                        <a:lumOff val="60000"/>
                      </a:schemeClr>
                    </a:solidFill>
                  </a:tcPr>
                </a:tc>
                <a:tc>
                  <a:txBody>
                    <a:bodyPr/>
                    <a:lstStyle/>
                    <a:p>
                      <a:pPr algn="ctr" fontAlgn="ctr"/>
                      <a:r>
                        <a:rPr lang="ru-RU" sz="1500" b="1" i="0" u="none" strike="noStrike" kern="1200" dirty="0">
                          <a:solidFill>
                            <a:schemeClr val="tx1"/>
                          </a:solidFill>
                          <a:effectLst/>
                          <a:latin typeface="Bookman Old Style" panose="02050604050505020204" pitchFamily="18" charset="0"/>
                          <a:ea typeface="+mn-ea"/>
                          <a:cs typeface="Times New Roman" panose="02020603050405020304" pitchFamily="18" charset="0"/>
                        </a:rPr>
                        <a:t>1,27</a:t>
                      </a:r>
                    </a:p>
                  </a:txBody>
                  <a:tcPr marL="9525" marR="9525" marT="9525" marB="0" anchor="ctr">
                    <a:solidFill>
                      <a:schemeClr val="accent4">
                        <a:lumMod val="40000"/>
                        <a:lumOff val="60000"/>
                      </a:schemeClr>
                    </a:solidFill>
                  </a:tcPr>
                </a:tc>
                <a:tc>
                  <a:txBody>
                    <a:bodyPr/>
                    <a:lstStyle/>
                    <a:p>
                      <a:pPr algn="ctr" fontAlgn="ctr"/>
                      <a:r>
                        <a:rPr lang="ru-RU" sz="1500" b="1" i="0" u="none" strike="noStrike" kern="1200" dirty="0">
                          <a:solidFill>
                            <a:schemeClr val="tx1"/>
                          </a:solidFill>
                          <a:effectLst/>
                          <a:latin typeface="Bookman Old Style" panose="02050604050505020204" pitchFamily="18" charset="0"/>
                          <a:ea typeface="+mn-ea"/>
                          <a:cs typeface="Times New Roman" panose="02020603050405020304" pitchFamily="18" charset="0"/>
                        </a:rPr>
                        <a:t>1,15</a:t>
                      </a:r>
                    </a:p>
                  </a:txBody>
                  <a:tcPr marL="9525" marR="9525" marT="9525" marB="0" anchor="ctr">
                    <a:solidFill>
                      <a:schemeClr val="accent4">
                        <a:lumMod val="40000"/>
                        <a:lumOff val="60000"/>
                      </a:schemeClr>
                    </a:solidFill>
                  </a:tcPr>
                </a:tc>
                <a:tc>
                  <a:txBody>
                    <a:bodyPr/>
                    <a:lstStyle/>
                    <a:p>
                      <a:pPr algn="ctr" fontAlgn="b"/>
                      <a:r>
                        <a:rPr lang="ru-RU" sz="1500" b="1" i="0" u="none" strike="noStrike" kern="1200" dirty="0">
                          <a:solidFill>
                            <a:schemeClr val="tx1"/>
                          </a:solidFill>
                          <a:effectLst/>
                          <a:latin typeface="Bookman Old Style" panose="02050604050505020204" pitchFamily="18" charset="0"/>
                          <a:ea typeface="+mn-ea"/>
                          <a:cs typeface="Times New Roman" panose="02020603050405020304" pitchFamily="18" charset="0"/>
                        </a:rPr>
                        <a:t>90,82</a:t>
                      </a:r>
                    </a:p>
                  </a:txBody>
                  <a:tcPr marL="9525" marR="9525" marT="9525" marB="0" anchor="ctr">
                    <a:solidFill>
                      <a:schemeClr val="accent4">
                        <a:lumMod val="40000"/>
                        <a:lumOff val="60000"/>
                      </a:schemeClr>
                    </a:solidFill>
                  </a:tcPr>
                </a:tc>
                <a:extLst>
                  <a:ext uri="{0D108BD9-81ED-4DB2-BD59-A6C34878D82A}">
                    <a16:rowId xmlns:a16="http://schemas.microsoft.com/office/drawing/2014/main" xmlns="" val="1384005676"/>
                  </a:ext>
                </a:extLst>
              </a:tr>
              <a:tr h="448089">
                <a:tc>
                  <a:txBody>
                    <a:bodyPr/>
                    <a:lstStyle/>
                    <a:p>
                      <a:pPr algn="l" fontAlgn="ctr"/>
                      <a:r>
                        <a:rPr lang="ru-RU" sz="14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Массовый спорт</a:t>
                      </a:r>
                    </a:p>
                  </a:txBody>
                  <a:tcPr marL="9525" marR="9525" marT="9525" marB="0" anchor="ctr">
                    <a:solidFill>
                      <a:schemeClr val="bg1">
                        <a:lumMod val="85000"/>
                      </a:schemeClr>
                    </a:solidFill>
                  </a:tcPr>
                </a:tc>
                <a:tc>
                  <a:txBody>
                    <a:bodyPr/>
                    <a:lstStyle/>
                    <a:p>
                      <a:pPr algn="ctr" fontAlgn="ctr"/>
                      <a:r>
                        <a:rPr lang="ru-RU" sz="15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1102</a:t>
                      </a:r>
                    </a:p>
                  </a:txBody>
                  <a:tcPr marL="9525" marR="9525" marT="9525" marB="0" anchor="ctr">
                    <a:solidFill>
                      <a:schemeClr val="bg1">
                        <a:lumMod val="85000"/>
                      </a:schemeClr>
                    </a:solidFill>
                  </a:tcPr>
                </a:tc>
                <a:tc>
                  <a:txBody>
                    <a:bodyPr/>
                    <a:lstStyle/>
                    <a:p>
                      <a:pPr algn="ctr" fontAlgn="ctr"/>
                      <a:r>
                        <a:rPr lang="ru-RU" sz="15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1,27</a:t>
                      </a:r>
                    </a:p>
                  </a:txBody>
                  <a:tcPr marL="9525" marR="9525" marT="9525" marB="0" anchor="ctr">
                    <a:solidFill>
                      <a:schemeClr val="bg1">
                        <a:lumMod val="85000"/>
                      </a:schemeClr>
                    </a:solidFill>
                  </a:tcPr>
                </a:tc>
                <a:tc>
                  <a:txBody>
                    <a:bodyPr/>
                    <a:lstStyle/>
                    <a:p>
                      <a:pPr algn="ctr" fontAlgn="ctr"/>
                      <a:r>
                        <a:rPr lang="ru-RU" sz="15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1,15</a:t>
                      </a:r>
                    </a:p>
                  </a:txBody>
                  <a:tcPr marL="9525" marR="9525" marT="9525" marB="0" anchor="ctr">
                    <a:solidFill>
                      <a:schemeClr val="bg1">
                        <a:lumMod val="85000"/>
                      </a:schemeClr>
                    </a:solidFill>
                  </a:tcPr>
                </a:tc>
                <a:tc>
                  <a:txBody>
                    <a:bodyPr/>
                    <a:lstStyle/>
                    <a:p>
                      <a:pPr algn="ctr" fontAlgn="b"/>
                      <a:r>
                        <a:rPr lang="ru-RU" sz="15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90,82</a:t>
                      </a:r>
                    </a:p>
                  </a:txBody>
                  <a:tcPr marL="9525" marR="9525" marT="9525" marB="0" anchor="ctr">
                    <a:solidFill>
                      <a:schemeClr val="bg1">
                        <a:lumMod val="85000"/>
                      </a:schemeClr>
                    </a:solidFill>
                  </a:tcPr>
                </a:tc>
                <a:extLst>
                  <a:ext uri="{0D108BD9-81ED-4DB2-BD59-A6C34878D82A}">
                    <a16:rowId xmlns:a16="http://schemas.microsoft.com/office/drawing/2014/main" xmlns="" val="3269309519"/>
                  </a:ext>
                </a:extLst>
              </a:tr>
              <a:tr h="448089">
                <a:tc>
                  <a:txBody>
                    <a:bodyPr/>
                    <a:lstStyle/>
                    <a:p>
                      <a:pPr algn="l" fontAlgn="ctr"/>
                      <a:r>
                        <a:rPr lang="ru-RU" sz="1400" b="1" i="0" u="none" strike="noStrike" kern="1200" dirty="0" smtClean="0">
                          <a:solidFill>
                            <a:schemeClr val="tx1"/>
                          </a:solidFill>
                          <a:effectLst/>
                          <a:latin typeface="Bookman Old Style" panose="02050604050505020204" pitchFamily="18" charset="0"/>
                          <a:ea typeface="+mn-ea"/>
                          <a:cs typeface="Times New Roman" panose="02020603050405020304" pitchFamily="18" charset="0"/>
                        </a:rPr>
                        <a:t>ИТОГО:</a:t>
                      </a:r>
                      <a:endParaRPr lang="ru-RU" sz="1400" b="1" i="0" u="none" strike="noStrike" kern="1200" dirty="0">
                        <a:solidFill>
                          <a:schemeClr val="tx1"/>
                        </a:solidFill>
                        <a:effectLst/>
                        <a:latin typeface="Bookman Old Style" panose="02050604050505020204" pitchFamily="18" charset="0"/>
                        <a:ea typeface="+mn-ea"/>
                        <a:cs typeface="Times New Roman" panose="02020603050405020304" pitchFamily="18" charset="0"/>
                      </a:endParaRPr>
                    </a:p>
                  </a:txBody>
                  <a:tcPr marL="9525" marR="9525" marT="9525" marB="0" anchor="ctr">
                    <a:solidFill>
                      <a:schemeClr val="bg1">
                        <a:lumMod val="85000"/>
                      </a:schemeClr>
                    </a:solidFill>
                  </a:tcPr>
                </a:tc>
                <a:tc>
                  <a:txBody>
                    <a:bodyPr/>
                    <a:lstStyle/>
                    <a:p>
                      <a:pPr algn="ctr" fontAlgn="ctr"/>
                      <a:endParaRPr lang="ru-RU" sz="1500" b="1" i="0" u="none" strike="noStrike" kern="1200" dirty="0">
                        <a:solidFill>
                          <a:schemeClr val="tx1"/>
                        </a:solidFill>
                        <a:effectLst/>
                        <a:latin typeface="Bookman Old Style" panose="02050604050505020204" pitchFamily="18" charset="0"/>
                        <a:ea typeface="+mn-ea"/>
                        <a:cs typeface="Times New Roman" panose="02020603050405020304" pitchFamily="18" charset="0"/>
                      </a:endParaRPr>
                    </a:p>
                  </a:txBody>
                  <a:tcPr marL="9525" marR="9525" marT="9525" marB="0" anchor="ctr">
                    <a:solidFill>
                      <a:schemeClr val="bg1">
                        <a:lumMod val="85000"/>
                      </a:schemeClr>
                    </a:solidFill>
                  </a:tcPr>
                </a:tc>
                <a:tc>
                  <a:txBody>
                    <a:bodyPr/>
                    <a:lstStyle/>
                    <a:p>
                      <a:pPr algn="ctr" fontAlgn="ctr"/>
                      <a:r>
                        <a:rPr lang="ru-RU" sz="1500" b="1" i="0" u="none" strike="noStrike" kern="1200" dirty="0" smtClean="0">
                          <a:solidFill>
                            <a:schemeClr val="tx1"/>
                          </a:solidFill>
                          <a:effectLst/>
                          <a:latin typeface="Bookman Old Style" panose="02050604050505020204" pitchFamily="18" charset="0"/>
                          <a:ea typeface="+mn-ea"/>
                          <a:cs typeface="Times New Roman" panose="02020603050405020304" pitchFamily="18" charset="0"/>
                        </a:rPr>
                        <a:t>195,62</a:t>
                      </a:r>
                      <a:endParaRPr lang="ru-RU" sz="1500" b="1" i="0" u="none" strike="noStrike" kern="1200" dirty="0">
                        <a:solidFill>
                          <a:schemeClr val="tx1"/>
                        </a:solidFill>
                        <a:effectLst/>
                        <a:latin typeface="Bookman Old Style" panose="02050604050505020204" pitchFamily="18" charset="0"/>
                        <a:ea typeface="+mn-ea"/>
                        <a:cs typeface="Times New Roman" panose="02020603050405020304" pitchFamily="18" charset="0"/>
                      </a:endParaRPr>
                    </a:p>
                  </a:txBody>
                  <a:tcPr marL="9525" marR="9525" marT="9525" marB="0" anchor="ctr">
                    <a:solidFill>
                      <a:schemeClr val="bg1">
                        <a:lumMod val="85000"/>
                      </a:schemeClr>
                    </a:solidFill>
                  </a:tcPr>
                </a:tc>
                <a:tc>
                  <a:txBody>
                    <a:bodyPr/>
                    <a:lstStyle/>
                    <a:p>
                      <a:pPr algn="ctr" fontAlgn="ctr"/>
                      <a:r>
                        <a:rPr lang="ru-RU" sz="1500" b="1" i="0" u="none" strike="noStrike" kern="1200" dirty="0" smtClean="0">
                          <a:solidFill>
                            <a:schemeClr val="tx1"/>
                          </a:solidFill>
                          <a:effectLst/>
                          <a:latin typeface="Bookman Old Style" panose="02050604050505020204" pitchFamily="18" charset="0"/>
                          <a:ea typeface="+mn-ea"/>
                          <a:cs typeface="Times New Roman" panose="02020603050405020304" pitchFamily="18" charset="0"/>
                        </a:rPr>
                        <a:t>185,13</a:t>
                      </a:r>
                      <a:endParaRPr lang="ru-RU" sz="1500" b="1" i="0" u="none" strike="noStrike" kern="1200" dirty="0">
                        <a:solidFill>
                          <a:schemeClr val="tx1"/>
                        </a:solidFill>
                        <a:effectLst/>
                        <a:latin typeface="Bookman Old Style" panose="02050604050505020204" pitchFamily="18" charset="0"/>
                        <a:ea typeface="+mn-ea"/>
                        <a:cs typeface="Times New Roman" panose="02020603050405020304" pitchFamily="18" charset="0"/>
                      </a:endParaRPr>
                    </a:p>
                  </a:txBody>
                  <a:tcPr marL="9525" marR="9525" marT="9525" marB="0" anchor="ctr">
                    <a:solidFill>
                      <a:schemeClr val="bg1">
                        <a:lumMod val="85000"/>
                      </a:schemeClr>
                    </a:solidFill>
                  </a:tcPr>
                </a:tc>
                <a:tc>
                  <a:txBody>
                    <a:bodyPr/>
                    <a:lstStyle/>
                    <a:p>
                      <a:pPr algn="ctr" fontAlgn="b"/>
                      <a:r>
                        <a:rPr lang="ru-RU" sz="1500" b="1" i="0" u="none" strike="noStrike" kern="1200" dirty="0" smtClean="0">
                          <a:solidFill>
                            <a:schemeClr val="tx1"/>
                          </a:solidFill>
                          <a:effectLst/>
                          <a:latin typeface="Bookman Old Style" panose="02050604050505020204" pitchFamily="18" charset="0"/>
                          <a:ea typeface="+mn-ea"/>
                          <a:cs typeface="Times New Roman" panose="02020603050405020304" pitchFamily="18" charset="0"/>
                        </a:rPr>
                        <a:t>94,64</a:t>
                      </a:r>
                      <a:endParaRPr lang="ru-RU" sz="1500" b="1" i="0" u="none" strike="noStrike" kern="1200" dirty="0">
                        <a:solidFill>
                          <a:schemeClr val="tx1"/>
                        </a:solidFill>
                        <a:effectLst/>
                        <a:latin typeface="Bookman Old Style" panose="02050604050505020204" pitchFamily="18" charset="0"/>
                        <a:ea typeface="+mn-ea"/>
                        <a:cs typeface="Times New Roman" panose="02020603050405020304" pitchFamily="18" charset="0"/>
                      </a:endParaRPr>
                    </a:p>
                  </a:txBody>
                  <a:tcPr marL="9525" marR="9525" marT="9525" marB="0" anchor="ctr">
                    <a:solidFill>
                      <a:schemeClr val="bg1">
                        <a:lumMod val="85000"/>
                      </a:schemeClr>
                    </a:solidFill>
                  </a:tcPr>
                </a:tc>
                <a:extLst>
                  <a:ext uri="{0D108BD9-81ED-4DB2-BD59-A6C34878D82A}">
                    <a16:rowId xmlns:a16="http://schemas.microsoft.com/office/drawing/2014/main" xmlns="" val="2114710322"/>
                  </a:ext>
                </a:extLst>
              </a:tr>
            </a:tbl>
          </a:graphicData>
        </a:graphic>
      </p:graphicFrame>
    </p:spTree>
    <p:extLst>
      <p:ext uri="{BB962C8B-B14F-4D97-AF65-F5344CB8AC3E}">
        <p14:creationId xmlns:p14="http://schemas.microsoft.com/office/powerpoint/2010/main" xmlns="" val="3923243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5" name="Прямоугольник 4"/>
          <p:cNvSpPr/>
          <p:nvPr/>
        </p:nvSpPr>
        <p:spPr>
          <a:xfrm>
            <a:off x="421059" y="0"/>
            <a:ext cx="11198287"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200" b="1" i="0" u="none" strike="noStrike" kern="1200" cap="none" spc="0" normalizeH="0" baseline="0" noProof="0" dirty="0">
                <a:ln>
                  <a:noFill/>
                </a:ln>
                <a:solidFill>
                  <a:srgbClr val="002060"/>
                </a:solidFill>
                <a:effectLst/>
                <a:uLnTx/>
                <a:uFillTx/>
                <a:latin typeface="Bookman Old Style" panose="02050604050505020204" pitchFamily="18" charset="0"/>
                <a:ea typeface="+mn-ea"/>
                <a:cs typeface="Times New Roman" panose="02020603050405020304" pitchFamily="18" charset="0"/>
              </a:rPr>
              <a:t>Расходы бюджета Пудомягского сельского поселения</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200" b="1" i="0" u="none" strike="noStrike" kern="1200" cap="none" spc="0" normalizeH="0" baseline="0" noProof="0" dirty="0">
                <a:ln>
                  <a:noFill/>
                </a:ln>
                <a:solidFill>
                  <a:srgbClr val="002060"/>
                </a:solidFill>
                <a:effectLst/>
                <a:uLnTx/>
                <a:uFillTx/>
                <a:latin typeface="Bookman Old Style" panose="02050604050505020204" pitchFamily="18" charset="0"/>
                <a:ea typeface="+mn-ea"/>
                <a:cs typeface="Times New Roman" panose="02020603050405020304" pitchFamily="18" charset="0"/>
              </a:rPr>
              <a:t>в разрезе муниципальных программ за 2024 год</a:t>
            </a:r>
          </a:p>
        </p:txBody>
      </p:sp>
      <p:graphicFrame>
        <p:nvGraphicFramePr>
          <p:cNvPr id="6" name="Диаграмма 5"/>
          <p:cNvGraphicFramePr/>
          <p:nvPr>
            <p:extLst>
              <p:ext uri="{D42A27DB-BD31-4B8C-83A1-F6EECF244321}">
                <p14:modId xmlns:p14="http://schemas.microsoft.com/office/powerpoint/2010/main" xmlns="" val="3265348917"/>
              </p:ext>
            </p:extLst>
          </p:nvPr>
        </p:nvGraphicFramePr>
        <p:xfrm>
          <a:off x="421059" y="940551"/>
          <a:ext cx="11064576" cy="5534140"/>
        </p:xfrm>
        <a:graphic>
          <a:graphicData uri="http://schemas.openxmlformats.org/drawingml/2006/chart">
            <c:chart xmlns:c="http://schemas.openxmlformats.org/drawingml/2006/chart" xmlns:r="http://schemas.openxmlformats.org/officeDocument/2006/relationships" r:id="rId4"/>
          </a:graphicData>
        </a:graphic>
      </p:graphicFrame>
      <p:pic>
        <p:nvPicPr>
          <p:cNvPr id="4" name="Picture 2" descr="http://gmrlo.ru/img/poselki/1/pudomyagi.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932738" y="178345"/>
            <a:ext cx="896894" cy="110616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11551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5" name="Прямоугольник 4"/>
          <p:cNvSpPr/>
          <p:nvPr/>
        </p:nvSpPr>
        <p:spPr>
          <a:xfrm>
            <a:off x="421059" y="0"/>
            <a:ext cx="11198287" cy="769441"/>
          </a:xfrm>
          <a:prstGeom prst="rect">
            <a:avLst/>
          </a:prstGeom>
        </p:spPr>
        <p:txBody>
          <a:bodyPr wrap="square">
            <a:spAutoFit/>
          </a:bodyPr>
          <a:lstStyle/>
          <a:p>
            <a:pPr lvl="0" algn="ctr">
              <a:defRPr/>
            </a:pPr>
            <a:r>
              <a:rPr lang="ru-RU" sz="2200" b="1" dirty="0">
                <a:solidFill>
                  <a:srgbClr val="002060"/>
                </a:solidFill>
                <a:latin typeface="Bookman Old Style" panose="02050604050505020204" pitchFamily="18" charset="0"/>
                <a:cs typeface="Times New Roman" panose="02020603050405020304" pitchFamily="18" charset="0"/>
              </a:rPr>
              <a:t>Расходы бюджета Пудомягского сельского поселения</a:t>
            </a:r>
          </a:p>
          <a:p>
            <a:pPr lvl="0" algn="ctr">
              <a:defRPr/>
            </a:pPr>
            <a:r>
              <a:rPr lang="ru-RU" sz="2200" b="1" dirty="0">
                <a:solidFill>
                  <a:srgbClr val="002060"/>
                </a:solidFill>
                <a:latin typeface="Bookman Old Style" panose="02050604050505020204" pitchFamily="18" charset="0"/>
                <a:cs typeface="Times New Roman" panose="02020603050405020304" pitchFamily="18" charset="0"/>
              </a:rPr>
              <a:t>в разрезе муниципальных программ за 2024 год</a:t>
            </a:r>
          </a:p>
        </p:txBody>
      </p:sp>
      <p:sp>
        <p:nvSpPr>
          <p:cNvPr id="7" name="TextBox 6"/>
          <p:cNvSpPr txBox="1"/>
          <p:nvPr/>
        </p:nvSpPr>
        <p:spPr>
          <a:xfrm>
            <a:off x="10341204" y="600164"/>
            <a:ext cx="127814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smtClean="0">
                <a:ln>
                  <a:noFill/>
                </a:ln>
                <a:solidFill>
                  <a:srgbClr val="002060"/>
                </a:solidFill>
                <a:effectLst/>
                <a:uLnTx/>
                <a:uFillTx/>
                <a:latin typeface="Bookman Old Style" panose="02050604050505020204" pitchFamily="18" charset="0"/>
                <a:ea typeface="+mn-ea"/>
                <a:cs typeface="Times New Roman" pitchFamily="18" charset="0"/>
              </a:rPr>
              <a:t>млн. </a:t>
            </a:r>
            <a:r>
              <a:rPr kumimoji="0" lang="ru-RU" sz="1600" b="0" i="0" u="none" strike="noStrike" kern="1200" cap="none" spc="0" normalizeH="0" baseline="0" noProof="0" dirty="0">
                <a:ln>
                  <a:noFill/>
                </a:ln>
                <a:solidFill>
                  <a:srgbClr val="002060"/>
                </a:solidFill>
                <a:effectLst/>
                <a:uLnTx/>
                <a:uFillTx/>
                <a:latin typeface="Bookman Old Style" panose="02050604050505020204" pitchFamily="18" charset="0"/>
                <a:ea typeface="+mn-ea"/>
                <a:cs typeface="Times New Roman" pitchFamily="18" charset="0"/>
              </a:rPr>
              <a:t>руб.</a:t>
            </a:r>
          </a:p>
        </p:txBody>
      </p:sp>
      <p:graphicFrame>
        <p:nvGraphicFramePr>
          <p:cNvPr id="2" name="Таблица 1">
            <a:extLst>
              <a:ext uri="{FF2B5EF4-FFF2-40B4-BE49-F238E27FC236}">
                <a16:creationId xmlns:a16="http://schemas.microsoft.com/office/drawing/2014/main" xmlns="" id="{FDF3EB86-7459-9A40-68CC-9E3E2DD52E29}"/>
              </a:ext>
            </a:extLst>
          </p:cNvPr>
          <p:cNvGraphicFramePr>
            <a:graphicFrameLocks noGrp="1"/>
          </p:cNvGraphicFramePr>
          <p:nvPr>
            <p:extLst>
              <p:ext uri="{D42A27DB-BD31-4B8C-83A1-F6EECF244321}">
                <p14:modId xmlns:p14="http://schemas.microsoft.com/office/powerpoint/2010/main" xmlns="" val="3039342456"/>
              </p:ext>
            </p:extLst>
          </p:nvPr>
        </p:nvGraphicFramePr>
        <p:xfrm>
          <a:off x="827027" y="1085127"/>
          <a:ext cx="10712919" cy="5293640"/>
        </p:xfrm>
        <a:graphic>
          <a:graphicData uri="http://schemas.openxmlformats.org/drawingml/2006/table">
            <a:tbl>
              <a:tblPr/>
              <a:tblGrid>
                <a:gridCol w="4387195">
                  <a:extLst>
                    <a:ext uri="{9D8B030D-6E8A-4147-A177-3AD203B41FA5}">
                      <a16:colId xmlns:a16="http://schemas.microsoft.com/office/drawing/2014/main" xmlns="" val="1445902868"/>
                    </a:ext>
                  </a:extLst>
                </a:gridCol>
                <a:gridCol w="1185833">
                  <a:extLst>
                    <a:ext uri="{9D8B030D-6E8A-4147-A177-3AD203B41FA5}">
                      <a16:colId xmlns:a16="http://schemas.microsoft.com/office/drawing/2014/main" xmlns="" val="4281914587"/>
                    </a:ext>
                  </a:extLst>
                </a:gridCol>
                <a:gridCol w="1361459">
                  <a:extLst>
                    <a:ext uri="{9D8B030D-6E8A-4147-A177-3AD203B41FA5}">
                      <a16:colId xmlns:a16="http://schemas.microsoft.com/office/drawing/2014/main" xmlns="" val="2877677486"/>
                    </a:ext>
                  </a:extLst>
                </a:gridCol>
                <a:gridCol w="1262742">
                  <a:extLst>
                    <a:ext uri="{9D8B030D-6E8A-4147-A177-3AD203B41FA5}">
                      <a16:colId xmlns:a16="http://schemas.microsoft.com/office/drawing/2014/main" xmlns="" val="2357271467"/>
                    </a:ext>
                  </a:extLst>
                </a:gridCol>
                <a:gridCol w="1295400">
                  <a:extLst>
                    <a:ext uri="{9D8B030D-6E8A-4147-A177-3AD203B41FA5}">
                      <a16:colId xmlns:a16="http://schemas.microsoft.com/office/drawing/2014/main" xmlns="" val="1856326953"/>
                    </a:ext>
                  </a:extLst>
                </a:gridCol>
                <a:gridCol w="1220290">
                  <a:extLst>
                    <a:ext uri="{9D8B030D-6E8A-4147-A177-3AD203B41FA5}">
                      <a16:colId xmlns:a16="http://schemas.microsoft.com/office/drawing/2014/main" xmlns="" val="2639500359"/>
                    </a:ext>
                  </a:extLst>
                </a:gridCol>
              </a:tblGrid>
              <a:tr h="769383">
                <a:tc>
                  <a:txBody>
                    <a:bodyPr/>
                    <a:lstStyle/>
                    <a:p>
                      <a:pPr algn="ctr" fontAlgn="ctr"/>
                      <a:r>
                        <a:rPr lang="ru-RU" sz="1400" b="1" i="0" u="none" strike="noStrike" dirty="0">
                          <a:effectLst/>
                          <a:latin typeface="Bookman Old Style" panose="02050604050505020204" pitchFamily="18" charset="0"/>
                        </a:rPr>
                        <a:t>Наименование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ru-RU" sz="1400" b="1" i="0" u="none" strike="noStrike" dirty="0">
                          <a:effectLst/>
                          <a:latin typeface="Bookman Old Style" panose="02050604050505020204" pitchFamily="18" charset="0"/>
                        </a:rPr>
                        <a:t>Исполнено за 2023 год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ru-RU" sz="1400" b="1" i="0" u="none" strike="noStrike" dirty="0">
                          <a:effectLst/>
                          <a:latin typeface="Bookman Old Style" panose="02050604050505020204" pitchFamily="18" charset="0"/>
                        </a:rPr>
                        <a:t>План 2024 год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ru-RU" sz="1400" b="1" i="0" u="none" strike="noStrike">
                          <a:effectLst/>
                          <a:latin typeface="Bookman Old Style" panose="02050604050505020204" pitchFamily="18" charset="0"/>
                        </a:rPr>
                        <a:t>Исполнено за 2024 год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ru-RU" sz="1400" b="1" i="0" u="none" strike="noStrike">
                          <a:effectLst/>
                          <a:latin typeface="Bookman Old Style" panose="02050604050505020204" pitchFamily="18" charset="0"/>
                        </a:rPr>
                        <a:t>% исполнения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ru-RU" sz="1400" b="1" i="0" u="none" strike="noStrike">
                          <a:effectLst/>
                          <a:latin typeface="Bookman Old Style" panose="02050604050505020204" pitchFamily="18" charset="0"/>
                        </a:rPr>
                        <a:t>Удельный вес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167373975"/>
                  </a:ext>
                </a:extLst>
              </a:tr>
              <a:tr h="842147">
                <a:tc>
                  <a:txBody>
                    <a:bodyPr/>
                    <a:lstStyle/>
                    <a:p>
                      <a:pPr algn="ctr" fontAlgn="ctr"/>
                      <a:r>
                        <a:rPr lang="ru-RU" sz="1400" b="1" i="0" u="none" strike="noStrike" kern="1200" dirty="0" smtClean="0">
                          <a:solidFill>
                            <a:schemeClr val="tx1"/>
                          </a:solidFill>
                          <a:effectLst/>
                          <a:latin typeface="Bookman Old Style" panose="02050604050505020204" pitchFamily="18" charset="0"/>
                          <a:ea typeface="+mn-ea"/>
                          <a:cs typeface="Times New Roman" panose="02020603050405020304" pitchFamily="18" charset="0"/>
                        </a:rPr>
                        <a:t>Муниципальная программа "Социально - экономическое  развитие  муниципального образования "</a:t>
                      </a:r>
                      <a:r>
                        <a:rPr lang="ru-RU" sz="1400" b="1" i="0" u="none" strike="noStrike" kern="1200" dirty="0" err="1" smtClean="0">
                          <a:solidFill>
                            <a:schemeClr val="tx1"/>
                          </a:solidFill>
                          <a:effectLst/>
                          <a:latin typeface="Bookman Old Style" panose="02050604050505020204" pitchFamily="18" charset="0"/>
                          <a:ea typeface="+mn-ea"/>
                          <a:cs typeface="Times New Roman" panose="02020603050405020304" pitchFamily="18" charset="0"/>
                        </a:rPr>
                        <a:t>Пудомягское</a:t>
                      </a:r>
                      <a:r>
                        <a:rPr lang="ru-RU" sz="1400" b="1" i="0" u="none" strike="noStrike" kern="1200" dirty="0" smtClean="0">
                          <a:solidFill>
                            <a:schemeClr val="tx1"/>
                          </a:solidFill>
                          <a:effectLst/>
                          <a:latin typeface="Bookman Old Style" panose="02050604050505020204" pitchFamily="18" charset="0"/>
                          <a:ea typeface="+mn-ea"/>
                          <a:cs typeface="Times New Roman" panose="02020603050405020304" pitchFamily="18" charset="0"/>
                        </a:rPr>
                        <a:t> сельское поселение"</a:t>
                      </a:r>
                      <a:endParaRPr lang="ru-RU" sz="1400" b="1" i="0" u="none" strike="noStrike" kern="1200" dirty="0">
                        <a:solidFill>
                          <a:schemeClr val="tx1"/>
                        </a:solidFill>
                        <a:effectLst/>
                        <a:latin typeface="Bookman Old Style" panose="02050604050505020204" pitchFamily="18" charset="0"/>
                        <a:ea typeface="+mn-ea"/>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ru-RU" sz="1400" b="1" i="0" u="none" strike="noStrike" kern="1200" dirty="0" smtClean="0">
                          <a:solidFill>
                            <a:schemeClr val="tx1"/>
                          </a:solidFill>
                          <a:effectLst/>
                          <a:latin typeface="Bookman Old Style" panose="02050604050505020204" pitchFamily="18" charset="0"/>
                          <a:ea typeface="+mn-ea"/>
                          <a:cs typeface="Times New Roman" panose="02020603050405020304" pitchFamily="18" charset="0"/>
                        </a:rPr>
                        <a:t>108,63</a:t>
                      </a:r>
                      <a:r>
                        <a:rPr lang="ru-RU" sz="1400" b="1" i="0" u="none" strike="noStrike" kern="1200" dirty="0">
                          <a:solidFill>
                            <a:schemeClr val="tx1"/>
                          </a:solidFill>
                          <a:effectLst/>
                          <a:latin typeface="Bookman Old Style" panose="02050604050505020204" pitchFamily="18" charset="0"/>
                          <a:ea typeface="+mn-ea"/>
                          <a:cs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ru-RU" sz="1400" b="1" i="0" u="none" strike="noStrike" kern="1200" dirty="0" smtClean="0">
                          <a:solidFill>
                            <a:schemeClr val="tx1"/>
                          </a:solidFill>
                          <a:effectLst/>
                          <a:latin typeface="Bookman Old Style" panose="02050604050505020204" pitchFamily="18" charset="0"/>
                          <a:ea typeface="+mn-ea"/>
                          <a:cs typeface="Times New Roman" panose="02020603050405020304" pitchFamily="18" charset="0"/>
                        </a:rPr>
                        <a:t>166,24</a:t>
                      </a:r>
                      <a:endParaRPr lang="ru-RU" sz="1400" b="1" i="0" u="none" strike="noStrike" kern="1200" dirty="0">
                        <a:solidFill>
                          <a:schemeClr val="tx1"/>
                        </a:solidFill>
                        <a:effectLst/>
                        <a:latin typeface="Bookman Old Style" panose="02050604050505020204" pitchFamily="18" charset="0"/>
                        <a:ea typeface="+mn-ea"/>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ru-RU" sz="1400" b="1" i="0" u="none" strike="noStrike" kern="1200" dirty="0" smtClean="0">
                          <a:solidFill>
                            <a:schemeClr val="tx1"/>
                          </a:solidFill>
                          <a:effectLst/>
                          <a:latin typeface="Bookman Old Style" panose="02050604050505020204" pitchFamily="18" charset="0"/>
                          <a:ea typeface="+mn-ea"/>
                          <a:cs typeface="Times New Roman" panose="02020603050405020304" pitchFamily="18" charset="0"/>
                        </a:rPr>
                        <a:t>160,51</a:t>
                      </a:r>
                      <a:endParaRPr lang="ru-RU" sz="1400" b="1" i="0" u="none" strike="noStrike" kern="1200" dirty="0">
                        <a:solidFill>
                          <a:schemeClr val="tx1"/>
                        </a:solidFill>
                        <a:effectLst/>
                        <a:latin typeface="Bookman Old Style" panose="02050604050505020204" pitchFamily="18" charset="0"/>
                        <a:ea typeface="+mn-ea"/>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ru-RU" sz="1400" b="1" i="0" u="none" strike="noStrike" kern="1200" dirty="0">
                          <a:solidFill>
                            <a:schemeClr val="tx1"/>
                          </a:solidFill>
                          <a:effectLst/>
                          <a:latin typeface="Bookman Old Style" panose="02050604050505020204" pitchFamily="18" charset="0"/>
                          <a:ea typeface="+mn-ea"/>
                          <a:cs typeface="Times New Roman" panose="02020603050405020304" pitchFamily="18" charset="0"/>
                        </a:rPr>
                        <a:t>96,56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ru-RU" sz="1400" b="1" i="0" u="none" strike="noStrike" kern="1200" dirty="0" smtClean="0">
                          <a:solidFill>
                            <a:schemeClr val="tx1"/>
                          </a:solidFill>
                          <a:effectLst/>
                          <a:latin typeface="Bookman Old Style" panose="02050604050505020204" pitchFamily="18" charset="0"/>
                          <a:ea typeface="+mn-ea"/>
                          <a:cs typeface="Times New Roman" panose="02020603050405020304" pitchFamily="18" charset="0"/>
                        </a:rPr>
                        <a:t>86,7</a:t>
                      </a:r>
                      <a:endParaRPr lang="ru-RU" sz="1400" b="1" i="0" u="none" strike="noStrike" kern="1200" dirty="0">
                        <a:solidFill>
                          <a:schemeClr val="tx1"/>
                        </a:solidFill>
                        <a:effectLst/>
                        <a:latin typeface="Bookman Old Style" panose="02050604050505020204" pitchFamily="18" charset="0"/>
                        <a:ea typeface="+mn-ea"/>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58454894"/>
                  </a:ext>
                </a:extLst>
              </a:tr>
              <a:tr h="384692">
                <a:tc>
                  <a:txBody>
                    <a:bodyPr/>
                    <a:lstStyle/>
                    <a:p>
                      <a:pPr algn="ctr" fontAlgn="ctr"/>
                      <a:r>
                        <a:rPr lang="ru-RU" sz="1400" b="0" i="0" u="none" strike="noStrike" kern="1200" dirty="0" smtClean="0">
                          <a:solidFill>
                            <a:schemeClr val="tx1"/>
                          </a:solidFill>
                          <a:effectLst/>
                          <a:latin typeface="Bookman Old Style" panose="02050604050505020204" pitchFamily="18" charset="0"/>
                          <a:ea typeface="+mn-ea"/>
                          <a:cs typeface="Times New Roman" panose="02020603050405020304" pitchFamily="18" charset="0"/>
                        </a:rPr>
                        <a:t>Обеспечение устойчивого сокращения непригодного для проживания жилого фонда</a:t>
                      </a:r>
                      <a:endParaRPr lang="ru-RU" sz="1400" b="0" i="0" u="none" strike="noStrike" kern="1200" dirty="0">
                        <a:solidFill>
                          <a:schemeClr val="tx1"/>
                        </a:solidFill>
                        <a:effectLst/>
                        <a:latin typeface="Bookman Old Style" panose="02050604050505020204" pitchFamily="18" charset="0"/>
                        <a:ea typeface="+mn-ea"/>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ru-RU" sz="1400" b="0" i="0" u="none" strike="noStrike" kern="1200" dirty="0" smtClean="0">
                          <a:solidFill>
                            <a:schemeClr val="tx1"/>
                          </a:solidFill>
                          <a:effectLst/>
                          <a:latin typeface="Bookman Old Style" panose="02050604050505020204" pitchFamily="18" charset="0"/>
                          <a:ea typeface="+mn-ea"/>
                          <a:cs typeface="Times New Roman" panose="02020603050405020304" pitchFamily="18" charset="0"/>
                        </a:rPr>
                        <a:t>26,44</a:t>
                      </a:r>
                      <a:endParaRPr lang="ru-RU" sz="1400" b="0" i="0" u="none" strike="noStrike" kern="1200" dirty="0">
                        <a:solidFill>
                          <a:schemeClr val="tx1"/>
                        </a:solidFill>
                        <a:effectLst/>
                        <a:latin typeface="Bookman Old Style" panose="02050604050505020204" pitchFamily="18" charset="0"/>
                        <a:ea typeface="+mn-ea"/>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endParaRPr lang="ru-RU" sz="1400" b="0" i="0" u="none" strike="noStrike" kern="1200" dirty="0">
                        <a:solidFill>
                          <a:schemeClr val="tx1"/>
                        </a:solidFill>
                        <a:effectLst/>
                        <a:latin typeface="Bookman Old Style" panose="02050604050505020204" pitchFamily="18" charset="0"/>
                        <a:ea typeface="+mn-ea"/>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endParaRPr lang="ru-RU" sz="1400" b="0" i="0" u="none" strike="noStrike" kern="1200" dirty="0">
                        <a:solidFill>
                          <a:schemeClr val="tx1"/>
                        </a:solidFill>
                        <a:effectLst/>
                        <a:latin typeface="Bookman Old Style" panose="02050604050505020204" pitchFamily="18" charset="0"/>
                        <a:ea typeface="+mn-ea"/>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endParaRPr lang="ru-RU" sz="1400" b="0" i="0" u="none" strike="noStrike" kern="1200" dirty="0">
                        <a:solidFill>
                          <a:schemeClr val="tx1"/>
                        </a:solidFill>
                        <a:effectLst/>
                        <a:latin typeface="Bookman Old Style" panose="02050604050505020204" pitchFamily="18" charset="0"/>
                        <a:ea typeface="+mn-ea"/>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endParaRPr lang="ru-RU" sz="1400" b="0" i="0" u="none" strike="noStrike" kern="1200" dirty="0">
                        <a:solidFill>
                          <a:schemeClr val="tx1"/>
                        </a:solidFill>
                        <a:effectLst/>
                        <a:latin typeface="Bookman Old Style" panose="02050604050505020204" pitchFamily="18" charset="0"/>
                        <a:ea typeface="+mn-ea"/>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3"/>
                  </a:ext>
                </a:extLst>
              </a:tr>
              <a:tr h="384692">
                <a:tc>
                  <a:txBody>
                    <a:bodyPr/>
                    <a:lstStyle/>
                    <a:p>
                      <a:pPr algn="ctr" fontAlgn="ctr"/>
                      <a:r>
                        <a:rPr lang="ru-RU" sz="1400" b="0" i="0" u="none" strike="noStrike" kern="1200" dirty="0" smtClean="0">
                          <a:solidFill>
                            <a:schemeClr val="tx1"/>
                          </a:solidFill>
                          <a:effectLst/>
                          <a:latin typeface="Bookman Old Style" panose="02050604050505020204" pitchFamily="18" charset="0"/>
                          <a:ea typeface="+mn-ea"/>
                          <a:cs typeface="Times New Roman" panose="02020603050405020304" pitchFamily="18" charset="0"/>
                        </a:rPr>
                        <a:t>Реализация программ "Формирование комфортной городской среды"</a:t>
                      </a:r>
                      <a:endParaRPr lang="ru-RU" sz="1400" b="0" i="0" u="none" strike="noStrike" kern="1200" dirty="0">
                        <a:solidFill>
                          <a:schemeClr val="tx1"/>
                        </a:solidFill>
                        <a:effectLst/>
                        <a:latin typeface="Bookman Old Style" panose="02050604050505020204" pitchFamily="18" charset="0"/>
                        <a:ea typeface="+mn-ea"/>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ru-RU" sz="1400" b="0" i="0" u="none" strike="noStrike" kern="1200" dirty="0" smtClean="0">
                          <a:solidFill>
                            <a:schemeClr val="tx1"/>
                          </a:solidFill>
                          <a:effectLst/>
                          <a:latin typeface="Bookman Old Style" panose="02050604050505020204" pitchFamily="18" charset="0"/>
                          <a:ea typeface="+mn-ea"/>
                          <a:cs typeface="Times New Roman" panose="02020603050405020304" pitchFamily="18" charset="0"/>
                        </a:rPr>
                        <a:t>16,87</a:t>
                      </a:r>
                      <a:endParaRPr lang="ru-RU" sz="1400" b="0" i="0" u="none" strike="noStrike" kern="1200" dirty="0">
                        <a:solidFill>
                          <a:schemeClr val="tx1"/>
                        </a:solidFill>
                        <a:effectLst/>
                        <a:latin typeface="Bookman Old Style" panose="02050604050505020204" pitchFamily="18" charset="0"/>
                        <a:ea typeface="+mn-ea"/>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ru-RU" sz="1400" b="0" i="0" u="none" strike="noStrike" kern="1200" dirty="0" smtClean="0">
                          <a:solidFill>
                            <a:schemeClr val="tx1"/>
                          </a:solidFill>
                          <a:effectLst/>
                          <a:latin typeface="Bookman Old Style" panose="02050604050505020204" pitchFamily="18" charset="0"/>
                          <a:ea typeface="+mn-ea"/>
                          <a:cs typeface="Times New Roman" panose="02020603050405020304" pitchFamily="18" charset="0"/>
                        </a:rPr>
                        <a:t>14, 47</a:t>
                      </a:r>
                      <a:endParaRPr lang="ru-RU" sz="1400" b="0" i="0" u="none" strike="noStrike" kern="1200" dirty="0">
                        <a:solidFill>
                          <a:schemeClr val="tx1"/>
                        </a:solidFill>
                        <a:effectLst/>
                        <a:latin typeface="Bookman Old Style" panose="02050604050505020204" pitchFamily="18" charset="0"/>
                        <a:ea typeface="+mn-ea"/>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ru-RU" sz="1400" b="0" i="0" u="none" strike="noStrike" kern="1200" dirty="0" smtClean="0">
                          <a:solidFill>
                            <a:schemeClr val="tx1"/>
                          </a:solidFill>
                          <a:effectLst/>
                          <a:latin typeface="Bookman Old Style" panose="02050604050505020204" pitchFamily="18" charset="0"/>
                          <a:ea typeface="+mn-ea"/>
                          <a:cs typeface="Times New Roman" panose="02020603050405020304" pitchFamily="18" charset="0"/>
                        </a:rPr>
                        <a:t>14,47</a:t>
                      </a:r>
                      <a:endParaRPr lang="ru-RU" sz="1400" b="0" i="0" u="none" strike="noStrike" kern="1200" dirty="0">
                        <a:solidFill>
                          <a:schemeClr val="tx1"/>
                        </a:solidFill>
                        <a:effectLst/>
                        <a:latin typeface="Bookman Old Style" panose="02050604050505020204" pitchFamily="18" charset="0"/>
                        <a:ea typeface="+mn-ea"/>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ru-RU" sz="14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100,00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4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3685097554"/>
                  </a:ext>
                </a:extLst>
              </a:tr>
              <a:tr h="384692">
                <a:tc>
                  <a:txBody>
                    <a:bodyPr/>
                    <a:lstStyle/>
                    <a:p>
                      <a:pPr algn="ctr" fontAlgn="ctr"/>
                      <a:r>
                        <a:rPr lang="ru-RU" sz="1400" b="1" i="0" u="none" strike="noStrike" kern="1200" dirty="0" smtClean="0">
                          <a:solidFill>
                            <a:schemeClr val="tx1"/>
                          </a:solidFill>
                          <a:effectLst/>
                          <a:latin typeface="Bookman Old Style" panose="02050604050505020204" pitchFamily="18" charset="0"/>
                          <a:ea typeface="+mn-ea"/>
                          <a:cs typeface="Times New Roman" panose="02020603050405020304" pitchFamily="18" charset="0"/>
                        </a:rPr>
                        <a:t>Комплекс процессных мероприятий</a:t>
                      </a:r>
                      <a:r>
                        <a:rPr lang="ru-RU" sz="1400" b="1" i="0" u="none" strike="noStrike" kern="1200" baseline="0" dirty="0" smtClean="0">
                          <a:solidFill>
                            <a:schemeClr val="tx1"/>
                          </a:solidFill>
                          <a:effectLst/>
                          <a:latin typeface="Bookman Old Style" panose="02050604050505020204" pitchFamily="18" charset="0"/>
                          <a:ea typeface="+mn-ea"/>
                          <a:cs typeface="Times New Roman" panose="02020603050405020304" pitchFamily="18" charset="0"/>
                        </a:rPr>
                        <a:t> в том числе:</a:t>
                      </a:r>
                      <a:endParaRPr lang="ru-RU" sz="1400" b="1" i="0" u="none" strike="noStrike" kern="1200" dirty="0">
                        <a:solidFill>
                          <a:schemeClr val="tx1"/>
                        </a:solidFill>
                        <a:effectLst/>
                        <a:latin typeface="Bookman Old Style" panose="02050604050505020204" pitchFamily="18" charset="0"/>
                        <a:ea typeface="+mn-ea"/>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ru-RU" sz="1400" b="1" i="0" u="none" strike="noStrike" kern="1200" dirty="0" smtClean="0">
                          <a:solidFill>
                            <a:schemeClr val="tx1"/>
                          </a:solidFill>
                          <a:effectLst/>
                          <a:latin typeface="Bookman Old Style" panose="02050604050505020204" pitchFamily="18" charset="0"/>
                          <a:ea typeface="+mn-ea"/>
                          <a:cs typeface="Times New Roman" panose="02020603050405020304" pitchFamily="18" charset="0"/>
                        </a:rPr>
                        <a:t> 61,17</a:t>
                      </a:r>
                      <a:endParaRPr lang="ru-RU" sz="1400" b="1" i="0" u="none" strike="noStrike" kern="1200" dirty="0">
                        <a:solidFill>
                          <a:schemeClr val="tx1"/>
                        </a:solidFill>
                        <a:effectLst/>
                        <a:latin typeface="Bookman Old Style" panose="02050604050505020204" pitchFamily="18" charset="0"/>
                        <a:ea typeface="+mn-ea"/>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ru-RU" sz="1400" b="1" i="0" u="none" strike="noStrike" kern="1200" dirty="0" smtClean="0">
                          <a:solidFill>
                            <a:schemeClr val="tx1"/>
                          </a:solidFill>
                          <a:effectLst/>
                          <a:latin typeface="Bookman Old Style" panose="02050604050505020204" pitchFamily="18" charset="0"/>
                          <a:ea typeface="+mn-ea"/>
                          <a:cs typeface="Times New Roman" panose="02020603050405020304" pitchFamily="18" charset="0"/>
                        </a:rPr>
                        <a:t>127,42</a:t>
                      </a:r>
                      <a:endParaRPr lang="ru-RU" sz="1400" b="1" i="0" u="none" strike="noStrike" kern="1200" dirty="0">
                        <a:solidFill>
                          <a:schemeClr val="tx1"/>
                        </a:solidFill>
                        <a:effectLst/>
                        <a:latin typeface="Bookman Old Style" panose="02050604050505020204" pitchFamily="18" charset="0"/>
                        <a:ea typeface="+mn-ea"/>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ru-RU" sz="1400" b="1" i="0" u="none" strike="noStrike" kern="1200" dirty="0" smtClean="0">
                          <a:solidFill>
                            <a:schemeClr val="tx1"/>
                          </a:solidFill>
                          <a:effectLst/>
                          <a:latin typeface="Bookman Old Style" panose="02050604050505020204" pitchFamily="18" charset="0"/>
                          <a:ea typeface="+mn-ea"/>
                          <a:cs typeface="Times New Roman" panose="02020603050405020304" pitchFamily="18" charset="0"/>
                        </a:rPr>
                        <a:t>121,69</a:t>
                      </a:r>
                      <a:endParaRPr lang="ru-RU" sz="1400" b="1" i="0" u="none" strike="noStrike" kern="1200" dirty="0">
                        <a:solidFill>
                          <a:schemeClr val="tx1"/>
                        </a:solidFill>
                        <a:effectLst/>
                        <a:latin typeface="Bookman Old Style" panose="02050604050505020204" pitchFamily="18" charset="0"/>
                        <a:ea typeface="+mn-ea"/>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ru-RU" sz="1400" b="1" i="0" u="none" strike="noStrike" kern="1200" dirty="0" smtClean="0">
                          <a:solidFill>
                            <a:schemeClr val="tx1"/>
                          </a:solidFill>
                          <a:effectLst/>
                          <a:latin typeface="Bookman Old Style" panose="02050604050505020204" pitchFamily="18" charset="0"/>
                          <a:ea typeface="+mn-ea"/>
                          <a:cs typeface="Times New Roman" panose="02020603050405020304" pitchFamily="18" charset="0"/>
                        </a:rPr>
                        <a:t>95,51</a:t>
                      </a:r>
                      <a:endParaRPr lang="ru-RU" sz="1400" b="1" i="0" u="none" strike="noStrike" kern="1200" dirty="0">
                        <a:solidFill>
                          <a:schemeClr val="tx1"/>
                        </a:solidFill>
                        <a:effectLst/>
                        <a:latin typeface="Bookman Old Style" panose="02050604050505020204" pitchFamily="18" charset="0"/>
                        <a:ea typeface="+mn-ea"/>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ru-RU" sz="1400" b="1" i="0" u="none" strike="noStrike" kern="1200" dirty="0" smtClean="0">
                          <a:solidFill>
                            <a:schemeClr val="tx1"/>
                          </a:solidFill>
                          <a:effectLst/>
                          <a:latin typeface="Bookman Old Style" panose="02050604050505020204" pitchFamily="18" charset="0"/>
                          <a:ea typeface="+mn-ea"/>
                          <a:cs typeface="Times New Roman" panose="02020603050405020304" pitchFamily="18" charset="0"/>
                        </a:rPr>
                        <a:t>75,8</a:t>
                      </a:r>
                      <a:endParaRPr lang="ru-RU" sz="1400" b="1" i="0" u="none" strike="noStrike" kern="1200" dirty="0">
                        <a:solidFill>
                          <a:schemeClr val="tx1"/>
                        </a:solidFill>
                        <a:effectLst/>
                        <a:latin typeface="Bookman Old Style" panose="02050604050505020204" pitchFamily="18" charset="0"/>
                        <a:ea typeface="+mn-ea"/>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5"/>
                  </a:ext>
                </a:extLst>
              </a:tr>
              <a:tr h="384692">
                <a:tc>
                  <a:txBody>
                    <a:bodyPr/>
                    <a:lstStyle/>
                    <a:p>
                      <a:pPr algn="ctr" fontAlgn="b"/>
                      <a:r>
                        <a:rPr lang="ru-RU" sz="1400" b="0" i="0" u="none" strike="noStrike" kern="1200" dirty="0" smtClean="0">
                          <a:solidFill>
                            <a:schemeClr val="tx1"/>
                          </a:solidFill>
                          <a:effectLst/>
                          <a:latin typeface="Bookman Old Style" panose="02050604050505020204" pitchFamily="18" charset="0"/>
                          <a:ea typeface="+mn-ea"/>
                          <a:cs typeface="Times New Roman" panose="02020603050405020304" pitchFamily="18" charset="0"/>
                        </a:rPr>
                        <a:t>Создание условий для экономического развития</a:t>
                      </a:r>
                      <a:endParaRPr lang="ru-RU" sz="1400" b="0" i="0" u="none" strike="noStrike" kern="1200" dirty="0">
                        <a:solidFill>
                          <a:schemeClr val="tx1"/>
                        </a:solidFill>
                        <a:effectLst/>
                        <a:latin typeface="Bookman Old Style" panose="02050604050505020204" pitchFamily="18" charset="0"/>
                        <a:ea typeface="+mn-ea"/>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400" b="0" i="0" u="none" strike="noStrike" kern="1200" dirty="0" smtClean="0">
                          <a:solidFill>
                            <a:schemeClr val="tx1"/>
                          </a:solidFill>
                          <a:effectLst/>
                          <a:latin typeface="Bookman Old Style" panose="02050604050505020204" pitchFamily="18" charset="0"/>
                          <a:ea typeface="+mn-ea"/>
                          <a:cs typeface="Times New Roman" panose="02020603050405020304" pitchFamily="18" charset="0"/>
                        </a:rPr>
                        <a:t>1,07</a:t>
                      </a:r>
                      <a:endParaRPr lang="ru-RU" sz="1400" b="0" i="0" u="none" strike="noStrike" kern="1200" dirty="0">
                        <a:solidFill>
                          <a:schemeClr val="tx1"/>
                        </a:solidFill>
                        <a:effectLst/>
                        <a:latin typeface="Bookman Old Style" panose="02050604050505020204" pitchFamily="18" charset="0"/>
                        <a:ea typeface="+mn-ea"/>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ru-RU" sz="1400" b="0" i="0" u="none" strike="noStrike" kern="1200" dirty="0" smtClean="0">
                          <a:solidFill>
                            <a:schemeClr val="tx1"/>
                          </a:solidFill>
                          <a:effectLst/>
                          <a:latin typeface="Bookman Old Style" panose="02050604050505020204" pitchFamily="18" charset="0"/>
                          <a:ea typeface="+mn-ea"/>
                          <a:cs typeface="Times New Roman" panose="02020603050405020304" pitchFamily="18" charset="0"/>
                        </a:rPr>
                        <a:t>6,30</a:t>
                      </a:r>
                      <a:endParaRPr lang="ru-RU" sz="1400" b="0" i="0" u="none" strike="noStrike" kern="1200" dirty="0">
                        <a:solidFill>
                          <a:schemeClr val="tx1"/>
                        </a:solidFill>
                        <a:effectLst/>
                        <a:latin typeface="Bookman Old Style" panose="02050604050505020204" pitchFamily="18" charset="0"/>
                        <a:ea typeface="+mn-ea"/>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ru-RU" sz="1400" b="0" i="0" u="none" strike="noStrike" kern="1200" dirty="0" smtClean="0">
                          <a:solidFill>
                            <a:schemeClr val="tx1"/>
                          </a:solidFill>
                          <a:effectLst/>
                          <a:latin typeface="Bookman Old Style" panose="02050604050505020204" pitchFamily="18" charset="0"/>
                          <a:ea typeface="+mn-ea"/>
                          <a:cs typeface="Times New Roman" panose="02020603050405020304" pitchFamily="18" charset="0"/>
                        </a:rPr>
                        <a:t>5,63</a:t>
                      </a:r>
                      <a:endParaRPr lang="ru-RU" sz="1400" b="0" i="0" u="none" strike="noStrike" kern="1200" dirty="0">
                        <a:solidFill>
                          <a:schemeClr val="tx1"/>
                        </a:solidFill>
                        <a:effectLst/>
                        <a:latin typeface="Bookman Old Style" panose="02050604050505020204" pitchFamily="18" charset="0"/>
                        <a:ea typeface="+mn-ea"/>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ru-RU" sz="1400" b="0" i="0" u="none" strike="noStrike" kern="1200" dirty="0" smtClean="0">
                          <a:solidFill>
                            <a:schemeClr val="tx1"/>
                          </a:solidFill>
                          <a:effectLst/>
                          <a:latin typeface="Bookman Old Style" panose="02050604050505020204" pitchFamily="18" charset="0"/>
                          <a:ea typeface="+mn-ea"/>
                          <a:cs typeface="Times New Roman" panose="02020603050405020304" pitchFamily="18" charset="0"/>
                        </a:rPr>
                        <a:t>89,2</a:t>
                      </a:r>
                      <a:endParaRPr lang="ru-RU" sz="1400" b="0" i="0" u="none" strike="noStrike" kern="1200" dirty="0">
                        <a:solidFill>
                          <a:schemeClr val="tx1"/>
                        </a:solidFill>
                        <a:effectLst/>
                        <a:latin typeface="Bookman Old Style" panose="02050604050505020204" pitchFamily="18" charset="0"/>
                        <a:ea typeface="+mn-ea"/>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400" b="0" i="0" u="none" strike="noStrike" kern="1200" dirty="0" smtClean="0">
                          <a:solidFill>
                            <a:schemeClr val="tx1"/>
                          </a:solidFill>
                          <a:effectLst/>
                          <a:latin typeface="Bookman Old Style" panose="02050604050505020204" pitchFamily="18" charset="0"/>
                          <a:ea typeface="+mn-ea"/>
                          <a:cs typeface="Times New Roman" panose="02020603050405020304" pitchFamily="18" charset="0"/>
                        </a:rPr>
                        <a:t>4,63</a:t>
                      </a:r>
                      <a:endParaRPr lang="ru-RU" sz="1400" b="0" i="0" u="none" strike="noStrike" kern="1200" dirty="0">
                        <a:solidFill>
                          <a:schemeClr val="tx1"/>
                        </a:solidFill>
                        <a:effectLst/>
                        <a:latin typeface="Bookman Old Style" panose="02050604050505020204" pitchFamily="18" charset="0"/>
                        <a:ea typeface="+mn-ea"/>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6"/>
                  </a:ext>
                </a:extLst>
              </a:tr>
              <a:tr h="212883">
                <a:tc>
                  <a:txBody>
                    <a:bodyPr/>
                    <a:lstStyle/>
                    <a:p>
                      <a:pPr algn="ctr" fontAlgn="b"/>
                      <a:r>
                        <a:rPr lang="ru-RU" sz="1400" b="0" i="0" u="none" strike="noStrike" kern="1200" dirty="0" smtClean="0">
                          <a:solidFill>
                            <a:schemeClr val="tx1"/>
                          </a:solidFill>
                          <a:effectLst/>
                          <a:latin typeface="Bookman Old Style" panose="02050604050505020204" pitchFamily="18" charset="0"/>
                          <a:ea typeface="+mn-ea"/>
                          <a:cs typeface="Times New Roman" panose="02020603050405020304" pitchFamily="18" charset="0"/>
                        </a:rPr>
                        <a:t>Обеспечение безопасности</a:t>
                      </a:r>
                      <a:endParaRPr lang="ru-RU" sz="1400" b="0" i="0" u="none" strike="noStrike" kern="1200" dirty="0">
                        <a:solidFill>
                          <a:schemeClr val="tx1"/>
                        </a:solidFill>
                        <a:effectLst/>
                        <a:latin typeface="Bookman Old Style" panose="02050604050505020204" pitchFamily="18" charset="0"/>
                        <a:ea typeface="+mn-ea"/>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400" b="0" i="0" u="none" strike="noStrike" kern="1200" dirty="0" smtClean="0">
                          <a:solidFill>
                            <a:schemeClr val="tx1"/>
                          </a:solidFill>
                          <a:effectLst/>
                          <a:latin typeface="Bookman Old Style" panose="02050604050505020204" pitchFamily="18" charset="0"/>
                          <a:ea typeface="+mn-ea"/>
                          <a:cs typeface="Times New Roman" panose="02020603050405020304" pitchFamily="18" charset="0"/>
                        </a:rPr>
                        <a:t>0,44</a:t>
                      </a:r>
                      <a:endParaRPr lang="ru-RU" sz="1400" b="0" i="0" u="none" strike="noStrike" kern="1200" dirty="0">
                        <a:solidFill>
                          <a:schemeClr val="tx1"/>
                        </a:solidFill>
                        <a:effectLst/>
                        <a:latin typeface="Bookman Old Style" panose="02050604050505020204" pitchFamily="18" charset="0"/>
                        <a:ea typeface="+mn-ea"/>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ru-RU" sz="1400" b="0" i="0" u="none" strike="noStrike" kern="1200" dirty="0" smtClean="0">
                          <a:solidFill>
                            <a:schemeClr val="tx1"/>
                          </a:solidFill>
                          <a:effectLst/>
                          <a:latin typeface="Bookman Old Style" panose="02050604050505020204" pitchFamily="18" charset="0"/>
                          <a:ea typeface="+mn-ea"/>
                          <a:cs typeface="Times New Roman" panose="02020603050405020304" pitchFamily="18" charset="0"/>
                        </a:rPr>
                        <a:t>0,5</a:t>
                      </a:r>
                      <a:endParaRPr lang="ru-RU" sz="1400" b="0" i="0" u="none" strike="noStrike" kern="1200" dirty="0">
                        <a:solidFill>
                          <a:schemeClr val="tx1"/>
                        </a:solidFill>
                        <a:effectLst/>
                        <a:latin typeface="Bookman Old Style" panose="02050604050505020204" pitchFamily="18" charset="0"/>
                        <a:ea typeface="+mn-ea"/>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ru-RU" sz="1400" b="0" i="0" u="none" strike="noStrike" kern="1200" dirty="0" smtClean="0">
                          <a:solidFill>
                            <a:schemeClr val="tx1"/>
                          </a:solidFill>
                          <a:effectLst/>
                          <a:latin typeface="Bookman Old Style" panose="02050604050505020204" pitchFamily="18" charset="0"/>
                          <a:ea typeface="+mn-ea"/>
                          <a:cs typeface="Times New Roman" panose="02020603050405020304" pitchFamily="18" charset="0"/>
                        </a:rPr>
                        <a:t>0,5</a:t>
                      </a:r>
                      <a:endParaRPr lang="ru-RU" sz="1400" b="0" i="0" u="none" strike="noStrike" kern="1200" dirty="0">
                        <a:solidFill>
                          <a:schemeClr val="tx1"/>
                        </a:solidFill>
                        <a:effectLst/>
                        <a:latin typeface="Bookman Old Style" panose="02050604050505020204" pitchFamily="18" charset="0"/>
                        <a:ea typeface="+mn-ea"/>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ru-RU" sz="1400" b="0" i="0" u="none" strike="noStrike" kern="1200" dirty="0" smtClean="0">
                          <a:solidFill>
                            <a:schemeClr val="tx1"/>
                          </a:solidFill>
                          <a:effectLst/>
                          <a:latin typeface="Bookman Old Style" panose="02050604050505020204" pitchFamily="18" charset="0"/>
                          <a:ea typeface="+mn-ea"/>
                          <a:cs typeface="Times New Roman" panose="02020603050405020304" pitchFamily="18" charset="0"/>
                        </a:rPr>
                        <a:t>100,0</a:t>
                      </a:r>
                      <a:endParaRPr lang="ru-RU" sz="1400" b="0" i="0" u="none" strike="noStrike" kern="1200" dirty="0">
                        <a:solidFill>
                          <a:schemeClr val="tx1"/>
                        </a:solidFill>
                        <a:effectLst/>
                        <a:latin typeface="Bookman Old Style" panose="02050604050505020204" pitchFamily="18" charset="0"/>
                        <a:ea typeface="+mn-ea"/>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400" b="0" i="0" u="none" strike="noStrike" kern="1200" dirty="0" smtClean="0">
                          <a:solidFill>
                            <a:schemeClr val="tx1"/>
                          </a:solidFill>
                          <a:effectLst/>
                          <a:latin typeface="Bookman Old Style" panose="02050604050505020204" pitchFamily="18" charset="0"/>
                          <a:ea typeface="+mn-ea"/>
                          <a:cs typeface="Times New Roman" panose="02020603050405020304" pitchFamily="18" charset="0"/>
                        </a:rPr>
                        <a:t>0,41</a:t>
                      </a:r>
                      <a:endParaRPr lang="ru-RU" sz="1400" b="0" i="0" u="none" strike="noStrike" kern="1200" dirty="0">
                        <a:solidFill>
                          <a:schemeClr val="tx1"/>
                        </a:solidFill>
                        <a:effectLst/>
                        <a:latin typeface="Bookman Old Style" panose="02050604050505020204" pitchFamily="18" charset="0"/>
                        <a:ea typeface="+mn-ea"/>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7"/>
                  </a:ext>
                </a:extLst>
              </a:tr>
              <a:tr h="384692">
                <a:tc>
                  <a:txBody>
                    <a:bodyPr/>
                    <a:lstStyle/>
                    <a:p>
                      <a:pPr algn="ctr" fontAlgn="b"/>
                      <a:r>
                        <a:rPr lang="ru-RU" sz="1400" b="0" i="0" u="none" strike="noStrike" kern="1200" dirty="0" smtClean="0">
                          <a:solidFill>
                            <a:schemeClr val="tx1"/>
                          </a:solidFill>
                          <a:effectLst/>
                          <a:latin typeface="Bookman Old Style" panose="02050604050505020204" pitchFamily="18" charset="0"/>
                          <a:ea typeface="+mn-ea"/>
                          <a:cs typeface="Times New Roman" panose="02020603050405020304" pitchFamily="18" charset="0"/>
                        </a:rPr>
                        <a:t>ЖКХ, содержание автомобильных дорог и благоустройство территории поселения</a:t>
                      </a:r>
                      <a:endParaRPr lang="ru-RU" sz="1400" b="0" i="0" u="none" strike="noStrike" kern="1200" dirty="0">
                        <a:solidFill>
                          <a:schemeClr val="tx1"/>
                        </a:solidFill>
                        <a:effectLst/>
                        <a:latin typeface="Bookman Old Style" panose="02050604050505020204" pitchFamily="18" charset="0"/>
                        <a:ea typeface="+mn-ea"/>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400" b="0" i="0" u="none" strike="noStrike" kern="1200" dirty="0" smtClean="0">
                          <a:solidFill>
                            <a:schemeClr val="tx1"/>
                          </a:solidFill>
                          <a:effectLst/>
                          <a:latin typeface="Bookman Old Style" panose="02050604050505020204" pitchFamily="18" charset="0"/>
                          <a:ea typeface="+mn-ea"/>
                          <a:cs typeface="Times New Roman" panose="02020603050405020304" pitchFamily="18" charset="0"/>
                        </a:rPr>
                        <a:t>43,52</a:t>
                      </a:r>
                      <a:endParaRPr lang="ru-RU" sz="1400" b="0" i="0" u="none" strike="noStrike" kern="1200" dirty="0">
                        <a:solidFill>
                          <a:schemeClr val="tx1"/>
                        </a:solidFill>
                        <a:effectLst/>
                        <a:latin typeface="Bookman Old Style" panose="02050604050505020204" pitchFamily="18" charset="0"/>
                        <a:ea typeface="+mn-ea"/>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ru-RU" sz="1400" b="0" i="0" u="none" strike="noStrike" kern="1200" dirty="0" smtClean="0">
                          <a:solidFill>
                            <a:schemeClr val="tx1"/>
                          </a:solidFill>
                          <a:effectLst/>
                          <a:latin typeface="Bookman Old Style" panose="02050604050505020204" pitchFamily="18" charset="0"/>
                          <a:ea typeface="+mn-ea"/>
                          <a:cs typeface="Times New Roman" panose="02020603050405020304" pitchFamily="18" charset="0"/>
                        </a:rPr>
                        <a:t>99,30</a:t>
                      </a:r>
                      <a:endParaRPr lang="ru-RU" sz="1400" b="0" i="0" u="none" strike="noStrike" kern="1200" dirty="0">
                        <a:solidFill>
                          <a:schemeClr val="tx1"/>
                        </a:solidFill>
                        <a:effectLst/>
                        <a:latin typeface="Bookman Old Style" panose="02050604050505020204" pitchFamily="18" charset="0"/>
                        <a:ea typeface="+mn-ea"/>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ru-RU" sz="1400" b="0" i="0" u="none" strike="noStrike" kern="1200" dirty="0" smtClean="0">
                          <a:solidFill>
                            <a:schemeClr val="tx1"/>
                          </a:solidFill>
                          <a:effectLst/>
                          <a:latin typeface="Bookman Old Style" panose="02050604050505020204" pitchFamily="18" charset="0"/>
                          <a:ea typeface="+mn-ea"/>
                          <a:cs typeface="Times New Roman" panose="02020603050405020304" pitchFamily="18" charset="0"/>
                        </a:rPr>
                        <a:t>94,76</a:t>
                      </a:r>
                      <a:endParaRPr lang="ru-RU" sz="1400" b="0" i="0" u="none" strike="noStrike" kern="1200" dirty="0">
                        <a:solidFill>
                          <a:schemeClr val="tx1"/>
                        </a:solidFill>
                        <a:effectLst/>
                        <a:latin typeface="Bookman Old Style" panose="02050604050505020204" pitchFamily="18" charset="0"/>
                        <a:ea typeface="+mn-ea"/>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ru-RU" sz="1400" b="0" i="0" u="none" strike="noStrike" kern="1200" dirty="0" smtClean="0">
                          <a:solidFill>
                            <a:schemeClr val="tx1"/>
                          </a:solidFill>
                          <a:effectLst/>
                          <a:latin typeface="Bookman Old Style" panose="02050604050505020204" pitchFamily="18" charset="0"/>
                          <a:ea typeface="+mn-ea"/>
                          <a:cs typeface="Times New Roman" panose="02020603050405020304" pitchFamily="18" charset="0"/>
                        </a:rPr>
                        <a:t>95,4</a:t>
                      </a:r>
                      <a:endParaRPr lang="ru-RU" sz="1400" b="0" i="0" u="none" strike="noStrike" kern="1200" dirty="0">
                        <a:solidFill>
                          <a:schemeClr val="tx1"/>
                        </a:solidFill>
                        <a:effectLst/>
                        <a:latin typeface="Bookman Old Style" panose="02050604050505020204" pitchFamily="18" charset="0"/>
                        <a:ea typeface="+mn-ea"/>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400" b="0" i="0" u="none" strike="noStrike" kern="1200" dirty="0" smtClean="0">
                          <a:solidFill>
                            <a:schemeClr val="tx1"/>
                          </a:solidFill>
                          <a:effectLst/>
                          <a:latin typeface="Bookman Old Style" panose="02050604050505020204" pitchFamily="18" charset="0"/>
                          <a:ea typeface="+mn-ea"/>
                          <a:cs typeface="Times New Roman" panose="02020603050405020304" pitchFamily="18" charset="0"/>
                        </a:rPr>
                        <a:t>77,87</a:t>
                      </a:r>
                      <a:endParaRPr lang="ru-RU" sz="1400" b="0" i="0" u="none" strike="noStrike" kern="1200" dirty="0">
                        <a:solidFill>
                          <a:schemeClr val="tx1"/>
                        </a:solidFill>
                        <a:effectLst/>
                        <a:latin typeface="Bookman Old Style" panose="02050604050505020204" pitchFamily="18" charset="0"/>
                        <a:ea typeface="+mn-ea"/>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8"/>
                  </a:ext>
                </a:extLst>
              </a:tr>
              <a:tr h="384692">
                <a:tc>
                  <a:txBody>
                    <a:bodyPr/>
                    <a:lstStyle/>
                    <a:p>
                      <a:pPr algn="ctr" fontAlgn="b"/>
                      <a:r>
                        <a:rPr lang="ru-RU" sz="1400" b="0" i="0" u="none" strike="noStrike" kern="1200" dirty="0" smtClean="0">
                          <a:solidFill>
                            <a:schemeClr val="tx1"/>
                          </a:solidFill>
                          <a:effectLst/>
                          <a:latin typeface="Bookman Old Style" panose="02050604050505020204" pitchFamily="18" charset="0"/>
                          <a:ea typeface="+mn-ea"/>
                          <a:cs typeface="Times New Roman" panose="02020603050405020304" pitchFamily="18" charset="0"/>
                        </a:rPr>
                        <a:t>Развитие культуры и спорта, организация праздничных мероприятий</a:t>
                      </a:r>
                      <a:endParaRPr lang="ru-RU" sz="1400" b="0" i="0" u="none" strike="noStrike" kern="1200" dirty="0">
                        <a:solidFill>
                          <a:schemeClr val="tx1"/>
                        </a:solidFill>
                        <a:effectLst/>
                        <a:latin typeface="Bookman Old Style" panose="02050604050505020204" pitchFamily="18" charset="0"/>
                        <a:ea typeface="+mn-ea"/>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400" b="0" i="0" u="none" strike="noStrike" kern="1200" dirty="0" smtClean="0">
                          <a:solidFill>
                            <a:schemeClr val="tx1"/>
                          </a:solidFill>
                          <a:effectLst/>
                          <a:latin typeface="Bookman Old Style" panose="02050604050505020204" pitchFamily="18" charset="0"/>
                          <a:ea typeface="+mn-ea"/>
                          <a:cs typeface="Times New Roman" panose="02020603050405020304" pitchFamily="18" charset="0"/>
                        </a:rPr>
                        <a:t>15,49</a:t>
                      </a:r>
                      <a:endParaRPr lang="ru-RU" sz="1400" b="0" i="0" u="none" strike="noStrike" kern="1200" dirty="0">
                        <a:solidFill>
                          <a:schemeClr val="tx1"/>
                        </a:solidFill>
                        <a:effectLst/>
                        <a:latin typeface="Bookman Old Style" panose="02050604050505020204" pitchFamily="18" charset="0"/>
                        <a:ea typeface="+mn-ea"/>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ru-RU" sz="1400" b="0" i="0" u="none" strike="noStrike" kern="1200" dirty="0" smtClean="0">
                          <a:solidFill>
                            <a:schemeClr val="tx1"/>
                          </a:solidFill>
                          <a:effectLst/>
                          <a:latin typeface="Bookman Old Style" panose="02050604050505020204" pitchFamily="18" charset="0"/>
                          <a:ea typeface="+mn-ea"/>
                          <a:cs typeface="Times New Roman" panose="02020603050405020304" pitchFamily="18" charset="0"/>
                        </a:rPr>
                        <a:t>20,44</a:t>
                      </a:r>
                      <a:endParaRPr lang="ru-RU" sz="1400" b="0" i="0" u="none" strike="noStrike" kern="1200" dirty="0">
                        <a:solidFill>
                          <a:schemeClr val="tx1"/>
                        </a:solidFill>
                        <a:effectLst/>
                        <a:latin typeface="Bookman Old Style" panose="02050604050505020204" pitchFamily="18" charset="0"/>
                        <a:ea typeface="+mn-ea"/>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ru-RU" sz="1400" b="0" i="0" u="none" strike="noStrike" kern="1200" dirty="0" smtClean="0">
                          <a:solidFill>
                            <a:schemeClr val="tx1"/>
                          </a:solidFill>
                          <a:effectLst/>
                          <a:latin typeface="Bookman Old Style" panose="02050604050505020204" pitchFamily="18" charset="0"/>
                          <a:ea typeface="+mn-ea"/>
                          <a:cs typeface="Times New Roman" panose="02020603050405020304" pitchFamily="18" charset="0"/>
                        </a:rPr>
                        <a:t>19,56</a:t>
                      </a:r>
                      <a:endParaRPr lang="ru-RU" sz="1400" b="0" i="0" u="none" strike="noStrike" kern="1200" dirty="0">
                        <a:solidFill>
                          <a:schemeClr val="tx1"/>
                        </a:solidFill>
                        <a:effectLst/>
                        <a:latin typeface="Bookman Old Style" panose="02050604050505020204" pitchFamily="18" charset="0"/>
                        <a:ea typeface="+mn-ea"/>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ru-RU" sz="1400" b="0" i="0" u="none" strike="noStrike" kern="1200" dirty="0" smtClean="0">
                          <a:solidFill>
                            <a:schemeClr val="tx1"/>
                          </a:solidFill>
                          <a:effectLst/>
                          <a:latin typeface="Bookman Old Style" panose="02050604050505020204" pitchFamily="18" charset="0"/>
                          <a:ea typeface="+mn-ea"/>
                          <a:cs typeface="Times New Roman" panose="02020603050405020304" pitchFamily="18" charset="0"/>
                        </a:rPr>
                        <a:t>97,6</a:t>
                      </a:r>
                      <a:endParaRPr lang="ru-RU" sz="1400" b="0" i="0" u="none" strike="noStrike" kern="1200" dirty="0">
                        <a:solidFill>
                          <a:schemeClr val="tx1"/>
                        </a:solidFill>
                        <a:effectLst/>
                        <a:latin typeface="Bookman Old Style" panose="02050604050505020204" pitchFamily="18" charset="0"/>
                        <a:ea typeface="+mn-ea"/>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400" b="0" i="0" u="none" strike="noStrike" kern="1200" dirty="0" smtClean="0">
                          <a:solidFill>
                            <a:schemeClr val="tx1"/>
                          </a:solidFill>
                          <a:effectLst/>
                          <a:latin typeface="Bookman Old Style" panose="02050604050505020204" pitchFamily="18" charset="0"/>
                          <a:ea typeface="+mn-ea"/>
                          <a:cs typeface="Times New Roman" panose="02020603050405020304" pitchFamily="18" charset="0"/>
                        </a:rPr>
                        <a:t>16,07</a:t>
                      </a:r>
                      <a:endParaRPr lang="ru-RU" sz="1400" b="0" i="0" u="none" strike="noStrike" kern="1200" dirty="0">
                        <a:solidFill>
                          <a:schemeClr val="tx1"/>
                        </a:solidFill>
                        <a:effectLst/>
                        <a:latin typeface="Bookman Old Style" panose="02050604050505020204" pitchFamily="18" charset="0"/>
                        <a:ea typeface="+mn-ea"/>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507535185"/>
                  </a:ext>
                </a:extLst>
              </a:tr>
              <a:tr h="384692">
                <a:tc>
                  <a:txBody>
                    <a:bodyPr/>
                    <a:lstStyle/>
                    <a:p>
                      <a:pPr algn="ctr" fontAlgn="b"/>
                      <a:r>
                        <a:rPr lang="ru-RU" sz="1400" b="0" i="0" u="none" strike="noStrike" kern="1200" dirty="0" smtClean="0">
                          <a:solidFill>
                            <a:schemeClr val="tx1"/>
                          </a:solidFill>
                          <a:effectLst/>
                          <a:latin typeface="Bookman Old Style" panose="02050604050505020204" pitchFamily="18" charset="0"/>
                          <a:ea typeface="+mn-ea"/>
                          <a:cs typeface="Times New Roman" panose="02020603050405020304" pitchFamily="18" charset="0"/>
                        </a:rPr>
                        <a:t>Развитие молодежной политики</a:t>
                      </a:r>
                      <a:endParaRPr lang="ru-RU" sz="1400" b="0" i="0" u="none" strike="noStrike" kern="1200" dirty="0">
                        <a:solidFill>
                          <a:schemeClr val="tx1"/>
                        </a:solidFill>
                        <a:effectLst/>
                        <a:latin typeface="Bookman Old Style" panose="02050604050505020204" pitchFamily="18" charset="0"/>
                        <a:ea typeface="+mn-ea"/>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400" b="0" i="0" u="none" strike="noStrike" kern="1200" dirty="0" smtClean="0">
                          <a:solidFill>
                            <a:schemeClr val="tx1"/>
                          </a:solidFill>
                          <a:effectLst/>
                          <a:latin typeface="Bookman Old Style" panose="02050604050505020204" pitchFamily="18" charset="0"/>
                          <a:ea typeface="+mn-ea"/>
                          <a:cs typeface="Times New Roman" panose="02020603050405020304" pitchFamily="18" charset="0"/>
                        </a:rPr>
                        <a:t>0,65</a:t>
                      </a:r>
                      <a:endParaRPr lang="ru-RU" sz="1400" b="0" i="0" u="none" strike="noStrike" kern="1200" dirty="0">
                        <a:solidFill>
                          <a:schemeClr val="tx1"/>
                        </a:solidFill>
                        <a:effectLst/>
                        <a:latin typeface="Bookman Old Style" panose="02050604050505020204" pitchFamily="18" charset="0"/>
                        <a:ea typeface="+mn-ea"/>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ru-RU" sz="1400" b="0" i="0" u="none" strike="noStrike" kern="1200" dirty="0" smtClean="0">
                          <a:solidFill>
                            <a:schemeClr val="tx1"/>
                          </a:solidFill>
                          <a:effectLst/>
                          <a:latin typeface="Bookman Old Style" panose="02050604050505020204" pitchFamily="18" charset="0"/>
                          <a:ea typeface="+mn-ea"/>
                          <a:cs typeface="Times New Roman" panose="02020603050405020304" pitchFamily="18" charset="0"/>
                        </a:rPr>
                        <a:t>0,87</a:t>
                      </a:r>
                      <a:endParaRPr lang="ru-RU" sz="1400" b="0" i="0" u="none" strike="noStrike" kern="1200" dirty="0">
                        <a:solidFill>
                          <a:schemeClr val="tx1"/>
                        </a:solidFill>
                        <a:effectLst/>
                        <a:latin typeface="Bookman Old Style" panose="02050604050505020204" pitchFamily="18" charset="0"/>
                        <a:ea typeface="+mn-ea"/>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ru-RU" sz="1400" b="0" i="0" u="none" strike="noStrike" kern="1200" dirty="0" smtClean="0">
                          <a:solidFill>
                            <a:schemeClr val="tx1"/>
                          </a:solidFill>
                          <a:effectLst/>
                          <a:latin typeface="Bookman Old Style" panose="02050604050505020204" pitchFamily="18" charset="0"/>
                          <a:ea typeface="+mn-ea"/>
                          <a:cs typeface="Times New Roman" panose="02020603050405020304" pitchFamily="18" charset="0"/>
                        </a:rPr>
                        <a:t>0,85</a:t>
                      </a:r>
                      <a:endParaRPr lang="ru-RU" sz="1400" b="0" i="0" u="none" strike="noStrike" kern="1200" dirty="0">
                        <a:solidFill>
                          <a:schemeClr val="tx1"/>
                        </a:solidFill>
                        <a:effectLst/>
                        <a:latin typeface="Bookman Old Style" panose="02050604050505020204" pitchFamily="18" charset="0"/>
                        <a:ea typeface="+mn-ea"/>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ru-RU" sz="1400" b="0" i="0" u="none" strike="noStrike" kern="1200" dirty="0" smtClean="0">
                          <a:solidFill>
                            <a:schemeClr val="tx1"/>
                          </a:solidFill>
                          <a:effectLst/>
                          <a:latin typeface="Bookman Old Style" panose="02050604050505020204" pitchFamily="18" charset="0"/>
                          <a:ea typeface="+mn-ea"/>
                          <a:cs typeface="Times New Roman" panose="02020603050405020304" pitchFamily="18" charset="0"/>
                        </a:rPr>
                        <a:t>98,1</a:t>
                      </a:r>
                      <a:endParaRPr lang="ru-RU" sz="1400" b="0" i="0" u="none" strike="noStrike" kern="1200" dirty="0">
                        <a:solidFill>
                          <a:schemeClr val="tx1"/>
                        </a:solidFill>
                        <a:effectLst/>
                        <a:latin typeface="Bookman Old Style" panose="02050604050505020204" pitchFamily="18" charset="0"/>
                        <a:ea typeface="+mn-ea"/>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400" b="0" i="0" u="none" strike="noStrike" kern="1200" dirty="0" smtClean="0">
                          <a:solidFill>
                            <a:schemeClr val="tx1"/>
                          </a:solidFill>
                          <a:effectLst/>
                          <a:latin typeface="Bookman Old Style" panose="02050604050505020204" pitchFamily="18" charset="0"/>
                          <a:ea typeface="+mn-ea"/>
                          <a:cs typeface="Times New Roman" panose="02020603050405020304" pitchFamily="18" charset="0"/>
                        </a:rPr>
                        <a:t>0,70</a:t>
                      </a:r>
                      <a:endParaRPr lang="ru-RU" sz="1400" b="0" i="0" u="none" strike="noStrike" kern="1200" dirty="0">
                        <a:solidFill>
                          <a:schemeClr val="tx1"/>
                        </a:solidFill>
                        <a:effectLst/>
                        <a:latin typeface="Bookman Old Style" panose="02050604050505020204" pitchFamily="18" charset="0"/>
                        <a:ea typeface="+mn-ea"/>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488560886"/>
                  </a:ext>
                </a:extLst>
              </a:tr>
              <a:tr h="384692">
                <a:tc>
                  <a:txBody>
                    <a:bodyPr/>
                    <a:lstStyle/>
                    <a:p>
                      <a:pPr algn="ctr" fontAlgn="b"/>
                      <a:r>
                        <a:rPr lang="ru-RU" sz="1400" b="0" i="0" u="none" strike="noStrike" kern="1200" dirty="0" smtClean="0">
                          <a:solidFill>
                            <a:schemeClr val="tx1"/>
                          </a:solidFill>
                          <a:effectLst/>
                          <a:latin typeface="Bookman Old Style" panose="02050604050505020204" pitchFamily="18" charset="0"/>
                          <a:ea typeface="+mn-ea"/>
                          <a:cs typeface="Times New Roman" panose="02020603050405020304" pitchFamily="18" charset="0"/>
                        </a:rPr>
                        <a:t>Формирование законопослушного поведения участников дорожного движения</a:t>
                      </a:r>
                      <a:endParaRPr lang="ru-RU" sz="1400" b="0" i="0" u="none" strike="noStrike" kern="1200" dirty="0">
                        <a:solidFill>
                          <a:schemeClr val="tx1"/>
                        </a:solidFill>
                        <a:effectLst/>
                        <a:latin typeface="Bookman Old Style" panose="02050604050505020204" pitchFamily="18" charset="0"/>
                        <a:ea typeface="+mn-ea"/>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400" b="0" i="0" u="none" strike="noStrike" kern="1200" dirty="0" smtClean="0">
                          <a:solidFill>
                            <a:schemeClr val="tx1"/>
                          </a:solidFill>
                          <a:effectLst/>
                          <a:latin typeface="Bookman Old Style" panose="02050604050505020204" pitchFamily="18" charset="0"/>
                          <a:ea typeface="+mn-ea"/>
                          <a:cs typeface="Times New Roman" panose="02020603050405020304" pitchFamily="18" charset="0"/>
                        </a:rPr>
                        <a:t>0</a:t>
                      </a:r>
                      <a:endParaRPr lang="ru-RU" sz="1400" b="0" i="0" u="none" strike="noStrike" kern="1200" dirty="0">
                        <a:solidFill>
                          <a:schemeClr val="tx1"/>
                        </a:solidFill>
                        <a:effectLst/>
                        <a:latin typeface="Bookman Old Style" panose="02050604050505020204" pitchFamily="18" charset="0"/>
                        <a:ea typeface="+mn-ea"/>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ru-RU" sz="1400" b="0" i="0" u="none" strike="noStrike" kern="1200" dirty="0" smtClean="0">
                          <a:solidFill>
                            <a:schemeClr val="tx1"/>
                          </a:solidFill>
                          <a:effectLst/>
                          <a:latin typeface="Bookman Old Style" panose="02050604050505020204" pitchFamily="18" charset="0"/>
                          <a:ea typeface="+mn-ea"/>
                          <a:cs typeface="Times New Roman" panose="02020603050405020304" pitchFamily="18" charset="0"/>
                        </a:rPr>
                        <a:t>0,01</a:t>
                      </a:r>
                      <a:endParaRPr lang="ru-RU" sz="1400" b="0" i="0" u="none" strike="noStrike" kern="1200" dirty="0">
                        <a:solidFill>
                          <a:schemeClr val="tx1"/>
                        </a:solidFill>
                        <a:effectLst/>
                        <a:latin typeface="Bookman Old Style" panose="02050604050505020204" pitchFamily="18" charset="0"/>
                        <a:ea typeface="+mn-ea"/>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ru-RU" sz="1400" b="0" i="0" u="none" strike="noStrike" kern="1200" dirty="0" smtClean="0">
                          <a:solidFill>
                            <a:schemeClr val="tx1"/>
                          </a:solidFill>
                          <a:effectLst/>
                          <a:latin typeface="Bookman Old Style" panose="02050604050505020204" pitchFamily="18" charset="0"/>
                          <a:ea typeface="+mn-ea"/>
                          <a:cs typeface="Times New Roman" panose="02020603050405020304" pitchFamily="18" charset="0"/>
                        </a:rPr>
                        <a:t>0</a:t>
                      </a:r>
                      <a:endParaRPr lang="ru-RU" sz="1400" b="0" i="0" u="none" strike="noStrike" kern="1200" dirty="0">
                        <a:solidFill>
                          <a:schemeClr val="tx1"/>
                        </a:solidFill>
                        <a:effectLst/>
                        <a:latin typeface="Bookman Old Style" panose="02050604050505020204" pitchFamily="18" charset="0"/>
                        <a:ea typeface="+mn-ea"/>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endParaRPr lang="ru-RU" sz="1400" b="0" i="0" u="none" strike="noStrike" kern="1200" dirty="0">
                        <a:solidFill>
                          <a:schemeClr val="tx1"/>
                        </a:solidFill>
                        <a:effectLst/>
                        <a:latin typeface="Bookman Old Style" panose="02050604050505020204" pitchFamily="18" charset="0"/>
                        <a:ea typeface="+mn-ea"/>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endParaRPr lang="ru-RU" sz="1400" b="0" i="0" u="none" strike="noStrike" kern="1200" dirty="0">
                        <a:solidFill>
                          <a:schemeClr val="tx1"/>
                        </a:solidFill>
                        <a:effectLst/>
                        <a:latin typeface="Bookman Old Style" panose="02050604050505020204" pitchFamily="18" charset="0"/>
                        <a:ea typeface="+mn-ea"/>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2465090785"/>
                  </a:ext>
                </a:extLst>
              </a:tr>
            </a:tbl>
          </a:graphicData>
        </a:graphic>
      </p:graphicFrame>
    </p:spTree>
    <p:extLst>
      <p:ext uri="{BB962C8B-B14F-4D97-AF65-F5344CB8AC3E}">
        <p14:creationId xmlns:p14="http://schemas.microsoft.com/office/powerpoint/2010/main" xmlns="" val="2428987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5" name="Прямоугольник 4"/>
          <p:cNvSpPr/>
          <p:nvPr/>
        </p:nvSpPr>
        <p:spPr>
          <a:xfrm>
            <a:off x="421059" y="0"/>
            <a:ext cx="11198287" cy="769441"/>
          </a:xfrm>
          <a:prstGeom prst="rect">
            <a:avLst/>
          </a:prstGeom>
        </p:spPr>
        <p:txBody>
          <a:bodyPr wrap="square">
            <a:spAutoFit/>
          </a:bodyPr>
          <a:lstStyle/>
          <a:p>
            <a:pPr lvl="0" algn="ctr">
              <a:defRPr/>
            </a:pPr>
            <a:r>
              <a:rPr lang="ru-RU" sz="2200" b="1" dirty="0">
                <a:solidFill>
                  <a:srgbClr val="002060"/>
                </a:solidFill>
                <a:latin typeface="Bookman Old Style" panose="02050604050505020204" pitchFamily="18" charset="0"/>
                <a:cs typeface="Times New Roman" panose="02020603050405020304" pitchFamily="18" charset="0"/>
              </a:rPr>
              <a:t>Расходы бюджета Пудомягского сельского поселения</a:t>
            </a:r>
          </a:p>
          <a:p>
            <a:pPr lvl="0" algn="ctr">
              <a:defRPr/>
            </a:pPr>
            <a:r>
              <a:rPr lang="ru-RU" sz="2200" b="1" dirty="0">
                <a:solidFill>
                  <a:srgbClr val="002060"/>
                </a:solidFill>
                <a:latin typeface="Bookman Old Style" panose="02050604050505020204" pitchFamily="18" charset="0"/>
                <a:cs typeface="Times New Roman" panose="02020603050405020304" pitchFamily="18" charset="0"/>
              </a:rPr>
              <a:t>в разрезе муниципальных программ за 2024 год</a:t>
            </a:r>
          </a:p>
        </p:txBody>
      </p:sp>
      <p:sp>
        <p:nvSpPr>
          <p:cNvPr id="7" name="TextBox 6"/>
          <p:cNvSpPr txBox="1"/>
          <p:nvPr/>
        </p:nvSpPr>
        <p:spPr>
          <a:xfrm>
            <a:off x="10341204" y="600164"/>
            <a:ext cx="127814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smtClean="0">
                <a:ln>
                  <a:noFill/>
                </a:ln>
                <a:solidFill>
                  <a:srgbClr val="002060"/>
                </a:solidFill>
                <a:effectLst/>
                <a:uLnTx/>
                <a:uFillTx/>
                <a:latin typeface="Bookman Old Style" panose="02050604050505020204" pitchFamily="18" charset="0"/>
                <a:ea typeface="+mn-ea"/>
                <a:cs typeface="Times New Roman" pitchFamily="18" charset="0"/>
              </a:rPr>
              <a:t>млн. </a:t>
            </a:r>
            <a:r>
              <a:rPr kumimoji="0" lang="ru-RU" sz="1600" b="0" i="0" u="none" strike="noStrike" kern="1200" cap="none" spc="0" normalizeH="0" baseline="0" noProof="0" dirty="0">
                <a:ln>
                  <a:noFill/>
                </a:ln>
                <a:solidFill>
                  <a:srgbClr val="002060"/>
                </a:solidFill>
                <a:effectLst/>
                <a:uLnTx/>
                <a:uFillTx/>
                <a:latin typeface="Bookman Old Style" panose="02050604050505020204" pitchFamily="18" charset="0"/>
                <a:ea typeface="+mn-ea"/>
                <a:cs typeface="Times New Roman" pitchFamily="18" charset="0"/>
              </a:rPr>
              <a:t>руб.</a:t>
            </a:r>
          </a:p>
        </p:txBody>
      </p:sp>
      <p:graphicFrame>
        <p:nvGraphicFramePr>
          <p:cNvPr id="2" name="Таблица 1">
            <a:extLst>
              <a:ext uri="{FF2B5EF4-FFF2-40B4-BE49-F238E27FC236}">
                <a16:creationId xmlns:a16="http://schemas.microsoft.com/office/drawing/2014/main" xmlns="" id="{FDF3EB86-7459-9A40-68CC-9E3E2DD52E29}"/>
              </a:ext>
            </a:extLst>
          </p:cNvPr>
          <p:cNvGraphicFramePr>
            <a:graphicFrameLocks noGrp="1"/>
          </p:cNvGraphicFramePr>
          <p:nvPr>
            <p:extLst>
              <p:ext uri="{D42A27DB-BD31-4B8C-83A1-F6EECF244321}">
                <p14:modId xmlns:p14="http://schemas.microsoft.com/office/powerpoint/2010/main" xmlns="" val="995853515"/>
              </p:ext>
            </p:extLst>
          </p:nvPr>
        </p:nvGraphicFramePr>
        <p:xfrm>
          <a:off x="767852" y="1058461"/>
          <a:ext cx="10712919" cy="5201206"/>
        </p:xfrm>
        <a:graphic>
          <a:graphicData uri="http://schemas.openxmlformats.org/drawingml/2006/table">
            <a:tbl>
              <a:tblPr/>
              <a:tblGrid>
                <a:gridCol w="4387195">
                  <a:extLst>
                    <a:ext uri="{9D8B030D-6E8A-4147-A177-3AD203B41FA5}">
                      <a16:colId xmlns:a16="http://schemas.microsoft.com/office/drawing/2014/main" xmlns="" val="1445902868"/>
                    </a:ext>
                  </a:extLst>
                </a:gridCol>
                <a:gridCol w="1185833">
                  <a:extLst>
                    <a:ext uri="{9D8B030D-6E8A-4147-A177-3AD203B41FA5}">
                      <a16:colId xmlns:a16="http://schemas.microsoft.com/office/drawing/2014/main" xmlns="" val="4281914587"/>
                    </a:ext>
                  </a:extLst>
                </a:gridCol>
                <a:gridCol w="1191561">
                  <a:extLst>
                    <a:ext uri="{9D8B030D-6E8A-4147-A177-3AD203B41FA5}">
                      <a16:colId xmlns:a16="http://schemas.microsoft.com/office/drawing/2014/main" xmlns="" val="2877677486"/>
                    </a:ext>
                  </a:extLst>
                </a:gridCol>
                <a:gridCol w="1282131">
                  <a:extLst>
                    <a:ext uri="{9D8B030D-6E8A-4147-A177-3AD203B41FA5}">
                      <a16:colId xmlns:a16="http://schemas.microsoft.com/office/drawing/2014/main" xmlns="" val="2357271467"/>
                    </a:ext>
                  </a:extLst>
                </a:gridCol>
                <a:gridCol w="1222409">
                  <a:extLst>
                    <a:ext uri="{9D8B030D-6E8A-4147-A177-3AD203B41FA5}">
                      <a16:colId xmlns:a16="http://schemas.microsoft.com/office/drawing/2014/main" xmlns="" val="1856326953"/>
                    </a:ext>
                  </a:extLst>
                </a:gridCol>
                <a:gridCol w="1443790">
                  <a:extLst>
                    <a:ext uri="{9D8B030D-6E8A-4147-A177-3AD203B41FA5}">
                      <a16:colId xmlns:a16="http://schemas.microsoft.com/office/drawing/2014/main" xmlns="" val="2639500359"/>
                    </a:ext>
                  </a:extLst>
                </a:gridCol>
              </a:tblGrid>
              <a:tr h="726796">
                <a:tc>
                  <a:txBody>
                    <a:bodyPr/>
                    <a:lstStyle/>
                    <a:p>
                      <a:pPr algn="ctr" fontAlgn="ctr"/>
                      <a:r>
                        <a:rPr lang="ru-RU" sz="1400" b="1" i="0" u="none" strike="noStrike" dirty="0">
                          <a:effectLst/>
                          <a:latin typeface="Bookman Old Style" panose="02050604050505020204" pitchFamily="18" charset="0"/>
                        </a:rPr>
                        <a:t>Наименование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ru-RU" sz="1400" b="1" i="0" u="none" strike="noStrike" dirty="0">
                          <a:effectLst/>
                          <a:latin typeface="Bookman Old Style" panose="02050604050505020204" pitchFamily="18" charset="0"/>
                        </a:rPr>
                        <a:t>Исполнено за 2023 год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ru-RU" sz="1400" b="1" i="0" u="none" strike="noStrike">
                          <a:effectLst/>
                          <a:latin typeface="Bookman Old Style" panose="02050604050505020204" pitchFamily="18" charset="0"/>
                        </a:rPr>
                        <a:t>План 2024 год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ru-RU" sz="1400" b="1" i="0" u="none" strike="noStrike">
                          <a:effectLst/>
                          <a:latin typeface="Bookman Old Style" panose="02050604050505020204" pitchFamily="18" charset="0"/>
                        </a:rPr>
                        <a:t>Исполнено за 2024 год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ru-RU" sz="1400" b="1" i="0" u="none" strike="noStrike">
                          <a:effectLst/>
                          <a:latin typeface="Bookman Old Style" panose="02050604050505020204" pitchFamily="18" charset="0"/>
                        </a:rPr>
                        <a:t>% исполнения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ru-RU" sz="1400" b="1" i="0" u="none" strike="noStrike">
                          <a:effectLst/>
                          <a:latin typeface="Bookman Old Style" panose="02050604050505020204" pitchFamily="18" charset="0"/>
                        </a:rPr>
                        <a:t>Удельный вес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167373975"/>
                  </a:ext>
                </a:extLst>
              </a:tr>
              <a:tr h="294379">
                <a:tc>
                  <a:txBody>
                    <a:bodyPr/>
                    <a:lstStyle/>
                    <a:p>
                      <a:pPr algn="ctr" fontAlgn="b"/>
                      <a:r>
                        <a:rPr lang="ru-RU" sz="1400" b="1" i="0" u="none" strike="noStrike" dirty="0">
                          <a:effectLst/>
                          <a:latin typeface="Bookman Old Style" panose="02050604050505020204" pitchFamily="18" charset="0"/>
                        </a:rPr>
                        <a:t>Отраслевые проекты</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ru-RU" sz="1400" b="1" i="0" u="none" strike="noStrike" dirty="0">
                          <a:effectLst/>
                          <a:latin typeface="Bookman Old Style" panose="02050604050505020204" pitchFamily="18" charset="0"/>
                        </a:rPr>
                        <a:t> </a:t>
                      </a:r>
                      <a:r>
                        <a:rPr lang="ru-RU" sz="1400" b="1" i="0" u="none" strike="noStrike" dirty="0" smtClean="0">
                          <a:effectLst/>
                          <a:latin typeface="Bookman Old Style" panose="02050604050505020204" pitchFamily="18" charset="0"/>
                        </a:rPr>
                        <a:t>4,15</a:t>
                      </a:r>
                      <a:endParaRPr lang="ru-RU" sz="1400" b="1" i="0" u="none" strike="noStrike" dirty="0">
                        <a:effectLst/>
                        <a:latin typeface="Bookman Old Style" panose="020506040505050202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ru-RU" sz="1400" b="1" i="0" u="none" strike="noStrike" dirty="0" smtClean="0">
                          <a:effectLst/>
                          <a:latin typeface="Bookman Old Style" panose="02050604050505020204" pitchFamily="18" charset="0"/>
                        </a:rPr>
                        <a:t>24,35</a:t>
                      </a:r>
                      <a:endParaRPr lang="ru-RU" sz="1400" b="1" i="0" u="none" strike="noStrike" dirty="0">
                        <a:effectLst/>
                        <a:latin typeface="Bookman Old Style" panose="020506040505050202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ru-RU" sz="1400" b="1" i="0" u="none" strike="noStrike" dirty="0" smtClean="0">
                          <a:effectLst/>
                          <a:latin typeface="Bookman Old Style" panose="02050604050505020204" pitchFamily="18" charset="0"/>
                        </a:rPr>
                        <a:t>24,35</a:t>
                      </a:r>
                      <a:endParaRPr lang="ru-RU" sz="1400" b="1" i="0" u="none" strike="noStrike" dirty="0">
                        <a:effectLst/>
                        <a:latin typeface="Bookman Old Style" panose="020506040505050202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ru-RU" sz="1400" b="1" i="0" u="none" strike="noStrike" dirty="0">
                          <a:effectLst/>
                          <a:latin typeface="Bookman Old Style" panose="02050604050505020204" pitchFamily="18" charset="0"/>
                        </a:rPr>
                        <a:t>100,00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ru-RU" sz="1400" b="1" i="0" u="none" strike="noStrike" dirty="0" smtClean="0">
                          <a:solidFill>
                            <a:srgbClr val="FF0000"/>
                          </a:solidFill>
                          <a:effectLst/>
                          <a:latin typeface="Bookman Old Style" panose="02050604050505020204" pitchFamily="18" charset="0"/>
                        </a:rPr>
                        <a:t>15,17</a:t>
                      </a:r>
                      <a:endParaRPr lang="ru-RU" sz="1400" b="1" i="0" u="none" strike="noStrike" dirty="0">
                        <a:solidFill>
                          <a:srgbClr val="FF0000"/>
                        </a:solidFill>
                        <a:effectLst/>
                        <a:latin typeface="Bookman Old Style" panose="020506040505050202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3855180994"/>
                  </a:ext>
                </a:extLst>
              </a:tr>
              <a:tr h="961286">
                <a:tc>
                  <a:txBody>
                    <a:bodyPr/>
                    <a:lstStyle/>
                    <a:p>
                      <a:pPr algn="ctr" fontAlgn="b"/>
                      <a:r>
                        <a:rPr lang="ru-RU" sz="1400" b="0" i="0" u="none" strike="noStrike" dirty="0" smtClean="0">
                          <a:effectLst/>
                          <a:latin typeface="Bookman Old Style" panose="02050604050505020204" pitchFamily="18" charset="0"/>
                        </a:rPr>
                        <a:t>Мероприятия, направленные на достижение цели федерального проекта "Обеспечение устойчивого сокращения непригодного для проживания жилищного фонда</a:t>
                      </a:r>
                      <a:endParaRPr lang="ru-RU" sz="1400" b="0" i="0" u="none" strike="noStrike" dirty="0">
                        <a:effectLst/>
                        <a:latin typeface="Bookman Old Style" panose="020506040505050202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400" b="0" i="0" u="none" strike="noStrike" dirty="0" smtClean="0">
                          <a:effectLst/>
                          <a:latin typeface="Bookman Old Style" panose="02050604050505020204" pitchFamily="18" charset="0"/>
                        </a:rPr>
                        <a:t>4,15</a:t>
                      </a:r>
                      <a:endParaRPr lang="ru-RU" sz="1400" b="0" i="0" u="none" strike="noStrike" dirty="0">
                        <a:effectLst/>
                        <a:latin typeface="Bookman Old Style" panose="020506040505050202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endParaRPr lang="ru-RU" sz="1400" b="0" i="0" u="none" strike="noStrike" dirty="0">
                        <a:effectLst/>
                        <a:latin typeface="Bookman Old Style" panose="020506040505050202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endParaRPr lang="ru-RU" sz="1400" b="0" i="0" u="none" strike="noStrike" dirty="0">
                        <a:effectLst/>
                        <a:latin typeface="Bookman Old Style" panose="020506040505050202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endParaRPr lang="ru-RU" sz="1400" b="0" i="0" u="none" strike="noStrike" dirty="0">
                        <a:effectLst/>
                        <a:latin typeface="Bookman Old Style" panose="020506040505050202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endParaRPr lang="ru-RU" sz="1400" b="1" i="0" u="none" strike="noStrike" dirty="0">
                        <a:solidFill>
                          <a:srgbClr val="FF0000"/>
                        </a:solidFill>
                        <a:effectLst/>
                        <a:latin typeface="Bookman Old Style" panose="020506040505050202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2"/>
                  </a:ext>
                </a:extLst>
              </a:tr>
              <a:tr h="485948">
                <a:tc>
                  <a:txBody>
                    <a:bodyPr/>
                    <a:lstStyle/>
                    <a:p>
                      <a:pPr algn="ctr" fontAlgn="b"/>
                      <a:r>
                        <a:rPr lang="ru-RU" sz="1400" b="0" i="0" u="none" strike="noStrike" dirty="0" smtClean="0">
                          <a:effectLst/>
                          <a:latin typeface="Bookman Old Style" panose="02050604050505020204" pitchFamily="18" charset="0"/>
                        </a:rPr>
                        <a:t>Отраслевой проект "Благоустройство сельских территорий"</a:t>
                      </a:r>
                      <a:endParaRPr lang="ru-RU" sz="1400" b="0" i="0" u="none" strike="noStrike" dirty="0">
                        <a:effectLst/>
                        <a:latin typeface="Bookman Old Style" panose="020506040505050202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endParaRPr lang="ru-RU" sz="1400" b="0" i="0" u="none" strike="noStrike" dirty="0">
                        <a:effectLst/>
                        <a:latin typeface="Bookman Old Style" panose="020506040505050202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ru-RU" sz="1400" b="0" i="0" u="none" strike="noStrike" dirty="0" smtClean="0">
                          <a:effectLst/>
                          <a:latin typeface="Bookman Old Style" panose="02050604050505020204" pitchFamily="18" charset="0"/>
                        </a:rPr>
                        <a:t>0,51</a:t>
                      </a:r>
                      <a:endParaRPr lang="ru-RU" sz="1400" b="0" i="0" u="none" strike="noStrike" dirty="0">
                        <a:effectLst/>
                        <a:latin typeface="Bookman Old Style" panose="020506040505050202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ru-RU" sz="1400" b="0" i="0" u="none" strike="noStrike" dirty="0" smtClean="0">
                          <a:effectLst/>
                          <a:latin typeface="Bookman Old Style" panose="02050604050505020204" pitchFamily="18" charset="0"/>
                        </a:rPr>
                        <a:t>0,51</a:t>
                      </a:r>
                      <a:endParaRPr lang="ru-RU" sz="1400" b="0" i="0" u="none" strike="noStrike" dirty="0">
                        <a:effectLst/>
                        <a:latin typeface="Bookman Old Style" panose="020506040505050202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ru-RU" sz="1400" b="0" i="0" u="none" strike="noStrike" dirty="0" smtClean="0">
                          <a:effectLst/>
                          <a:latin typeface="Bookman Old Style" panose="02050604050505020204" pitchFamily="18" charset="0"/>
                        </a:rPr>
                        <a:t>100,00</a:t>
                      </a:r>
                      <a:endParaRPr lang="ru-RU" sz="1400" b="0" i="0" u="none" strike="noStrike" dirty="0">
                        <a:effectLst/>
                        <a:latin typeface="Bookman Old Style" panose="020506040505050202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400" b="1" i="0" u="none" strike="noStrike" dirty="0" smtClean="0">
                          <a:solidFill>
                            <a:srgbClr val="FF0000"/>
                          </a:solidFill>
                          <a:effectLst/>
                          <a:latin typeface="Bookman Old Style" panose="02050604050505020204" pitchFamily="18" charset="0"/>
                        </a:rPr>
                        <a:t>2,09</a:t>
                      </a:r>
                      <a:endParaRPr lang="ru-RU" sz="1400" b="1" i="0" u="none" strike="noStrike" dirty="0">
                        <a:solidFill>
                          <a:srgbClr val="FF0000"/>
                        </a:solidFill>
                        <a:effectLst/>
                        <a:latin typeface="Bookman Old Style" panose="020506040505050202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3"/>
                  </a:ext>
                </a:extLst>
              </a:tr>
              <a:tr h="723617">
                <a:tc>
                  <a:txBody>
                    <a:bodyPr/>
                    <a:lstStyle/>
                    <a:p>
                      <a:pPr algn="ctr" fontAlgn="b"/>
                      <a:r>
                        <a:rPr lang="ru-RU" sz="1400" b="0" i="0" u="none" strike="noStrike" dirty="0" smtClean="0">
                          <a:effectLst/>
                          <a:latin typeface="Bookman Old Style" panose="02050604050505020204" pitchFamily="18" charset="0"/>
                        </a:rPr>
                        <a:t>Отраслевой проект "Развитие и приведение в нормативное состояние автомобильных дорог общего пользования"</a:t>
                      </a:r>
                      <a:endParaRPr lang="ru-RU" sz="1400" b="0" i="0" u="none" strike="noStrike" dirty="0">
                        <a:effectLst/>
                        <a:latin typeface="Bookman Old Style" panose="020506040505050202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endParaRPr lang="ru-RU" sz="1400" b="0" i="0" u="none" strike="noStrike" dirty="0">
                        <a:effectLst/>
                        <a:latin typeface="Bookman Old Style" panose="020506040505050202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ru-RU" sz="1400" b="0" i="0" u="none" strike="noStrike" dirty="0" smtClean="0">
                          <a:effectLst/>
                          <a:latin typeface="Bookman Old Style" panose="02050604050505020204" pitchFamily="18" charset="0"/>
                        </a:rPr>
                        <a:t>11,37</a:t>
                      </a:r>
                      <a:endParaRPr lang="ru-RU" sz="1400" b="0" i="0" u="none" strike="noStrike" dirty="0">
                        <a:effectLst/>
                        <a:latin typeface="Bookman Old Style" panose="020506040505050202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ru-RU" sz="1400" b="0" i="0" u="none" strike="noStrike" dirty="0" smtClean="0">
                          <a:effectLst/>
                          <a:latin typeface="Bookman Old Style" panose="02050604050505020204" pitchFamily="18" charset="0"/>
                        </a:rPr>
                        <a:t>11,37</a:t>
                      </a:r>
                      <a:endParaRPr lang="ru-RU" sz="1400" b="0" i="0" u="none" strike="noStrike" dirty="0">
                        <a:effectLst/>
                        <a:latin typeface="Bookman Old Style" panose="020506040505050202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ru-RU" sz="1400" b="0" i="0" u="none" strike="noStrike" dirty="0" smtClean="0">
                          <a:effectLst/>
                          <a:latin typeface="Bookman Old Style" panose="02050604050505020204" pitchFamily="18" charset="0"/>
                        </a:rPr>
                        <a:t>100,00</a:t>
                      </a:r>
                      <a:endParaRPr lang="ru-RU" sz="1400" b="0" i="0" u="none" strike="noStrike" dirty="0">
                        <a:effectLst/>
                        <a:latin typeface="Bookman Old Style" panose="020506040505050202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400" b="1" i="0" u="none" strike="noStrike" dirty="0" smtClean="0">
                          <a:solidFill>
                            <a:srgbClr val="FF0000"/>
                          </a:solidFill>
                          <a:effectLst/>
                          <a:latin typeface="Bookman Old Style" panose="02050604050505020204" pitchFamily="18" charset="0"/>
                        </a:rPr>
                        <a:t>46,69</a:t>
                      </a:r>
                      <a:endParaRPr lang="ru-RU" sz="1400" b="1" i="0" u="none" strike="noStrike" dirty="0">
                        <a:solidFill>
                          <a:srgbClr val="FF0000"/>
                        </a:solidFill>
                        <a:effectLst/>
                        <a:latin typeface="Bookman Old Style" panose="020506040505050202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4"/>
                  </a:ext>
                </a:extLst>
              </a:tr>
              <a:tr h="723617">
                <a:tc>
                  <a:txBody>
                    <a:bodyPr/>
                    <a:lstStyle/>
                    <a:p>
                      <a:pPr algn="ctr" fontAlgn="b"/>
                      <a:r>
                        <a:rPr lang="ru-RU" sz="1400" b="0" i="0" u="none" strike="noStrike" dirty="0" smtClean="0">
                          <a:effectLst/>
                          <a:latin typeface="Bookman Old Style" panose="02050604050505020204" pitchFamily="18" charset="0"/>
                        </a:rPr>
                        <a:t>Отраслевой проект "Благоустройство общественных, дворовых пространств и </a:t>
                      </a:r>
                      <a:r>
                        <a:rPr lang="ru-RU" sz="1400" b="0" i="0" u="none" strike="noStrike" dirty="0" err="1" smtClean="0">
                          <a:effectLst/>
                          <a:latin typeface="Bookman Old Style" panose="02050604050505020204" pitchFamily="18" charset="0"/>
                        </a:rPr>
                        <a:t>цифровизация</a:t>
                      </a:r>
                      <a:r>
                        <a:rPr lang="ru-RU" sz="1400" b="0" i="0" u="none" strike="noStrike" dirty="0" smtClean="0">
                          <a:effectLst/>
                          <a:latin typeface="Bookman Old Style" panose="02050604050505020204" pitchFamily="18" charset="0"/>
                        </a:rPr>
                        <a:t> городского хозяйства"</a:t>
                      </a:r>
                      <a:endParaRPr lang="ru-RU" sz="1400" b="0" i="0" u="none" strike="noStrike" dirty="0">
                        <a:effectLst/>
                        <a:latin typeface="Bookman Old Style" panose="020506040505050202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endParaRPr lang="ru-RU" sz="1400" b="0" i="0" u="none" strike="noStrike" dirty="0">
                        <a:effectLst/>
                        <a:latin typeface="Bookman Old Style" panose="020506040505050202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ru-RU" sz="1400" b="0" i="0" u="none" strike="noStrike" dirty="0" smtClean="0">
                          <a:effectLst/>
                          <a:latin typeface="Bookman Old Style" panose="02050604050505020204" pitchFamily="18" charset="0"/>
                        </a:rPr>
                        <a:t>12,46</a:t>
                      </a:r>
                      <a:endParaRPr lang="ru-RU" sz="1400" b="0" i="0" u="none" strike="noStrike" dirty="0">
                        <a:effectLst/>
                        <a:latin typeface="Bookman Old Style" panose="020506040505050202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ru-RU" sz="1400" b="0" i="0" u="none" strike="noStrike" dirty="0" smtClean="0">
                          <a:effectLst/>
                          <a:latin typeface="Bookman Old Style" panose="02050604050505020204" pitchFamily="18" charset="0"/>
                        </a:rPr>
                        <a:t>12,46</a:t>
                      </a:r>
                      <a:endParaRPr lang="ru-RU" sz="1400" b="0" i="0" u="none" strike="noStrike" dirty="0">
                        <a:effectLst/>
                        <a:latin typeface="Bookman Old Style" panose="020506040505050202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ru-RU" sz="1400" b="0" i="0" u="none" strike="noStrike" dirty="0" smtClean="0">
                          <a:effectLst/>
                          <a:latin typeface="Bookman Old Style" panose="02050604050505020204" pitchFamily="18" charset="0"/>
                        </a:rPr>
                        <a:t>100,00</a:t>
                      </a:r>
                      <a:endParaRPr lang="ru-RU" sz="1400" b="0" i="0" u="none" strike="noStrike" dirty="0">
                        <a:effectLst/>
                        <a:latin typeface="Bookman Old Style" panose="020506040505050202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ru-RU" sz="1400" b="1" i="0" u="none" strike="noStrike" dirty="0" smtClean="0">
                          <a:solidFill>
                            <a:srgbClr val="FF0000"/>
                          </a:solidFill>
                          <a:effectLst/>
                          <a:latin typeface="Bookman Old Style" panose="02050604050505020204" pitchFamily="18" charset="0"/>
                        </a:rPr>
                        <a:t>51,17</a:t>
                      </a:r>
                      <a:endParaRPr lang="ru-RU" sz="1400" b="1" i="0" u="none" strike="noStrike" dirty="0">
                        <a:solidFill>
                          <a:srgbClr val="FF0000"/>
                        </a:solidFill>
                        <a:effectLst/>
                        <a:latin typeface="Bookman Old Style" panose="020506040505050202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5"/>
                  </a:ext>
                </a:extLst>
              </a:tr>
              <a:tr h="428521">
                <a:tc>
                  <a:txBody>
                    <a:bodyPr/>
                    <a:lstStyle/>
                    <a:p>
                      <a:pPr algn="ctr" rtl="0" fontAlgn="ctr"/>
                      <a:r>
                        <a:rPr lang="ru-RU" sz="1400" b="1" i="0" u="none" strike="noStrike" dirty="0">
                          <a:solidFill>
                            <a:srgbClr val="000000"/>
                          </a:solidFill>
                          <a:effectLst/>
                          <a:latin typeface="Bookman Old Style" panose="02050604050505020204" pitchFamily="18" charset="0"/>
                        </a:rPr>
                        <a:t>Программные расходы (</a:t>
                      </a:r>
                      <a:r>
                        <a:rPr lang="ru-RU" sz="1400" b="1" i="0" u="none" strike="noStrike" dirty="0" smtClean="0">
                          <a:solidFill>
                            <a:srgbClr val="000000"/>
                          </a:solidFill>
                          <a:effectLst/>
                          <a:latin typeface="Bookman Old Style" panose="02050604050505020204" pitchFamily="18" charset="0"/>
                        </a:rPr>
                        <a:t>83,25%)</a:t>
                      </a:r>
                      <a:endParaRPr lang="ru-RU" sz="1400" b="1" i="0" u="none" strike="noStrike" dirty="0">
                        <a:solidFill>
                          <a:srgbClr val="000000"/>
                        </a:solidFill>
                        <a:effectLst/>
                        <a:latin typeface="Bookman Old Style" panose="020506040505050202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ru-RU" sz="1400" b="1" i="0" u="none" strike="noStrike" dirty="0">
                          <a:effectLst/>
                          <a:latin typeface="Bookman Old Style" panose="02050604050505020204" pitchFamily="18" charset="0"/>
                        </a:rPr>
                        <a:t> </a:t>
                      </a:r>
                      <a:r>
                        <a:rPr lang="ru-RU" sz="1400" b="1" i="0" u="none" strike="noStrike" dirty="0" smtClean="0">
                          <a:effectLst/>
                          <a:latin typeface="Bookman Old Style" panose="02050604050505020204" pitchFamily="18" charset="0"/>
                        </a:rPr>
                        <a:t>108,63</a:t>
                      </a:r>
                      <a:endParaRPr lang="ru-RU" sz="1400" b="1" i="0" u="none" strike="noStrike" dirty="0">
                        <a:effectLst/>
                        <a:latin typeface="Bookman Old Style" panose="020506040505050202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ru-RU" sz="1400" b="1" i="0" u="none" strike="noStrike" dirty="0" smtClean="0">
                          <a:effectLst/>
                          <a:latin typeface="Bookman Old Style" panose="02050604050505020204" pitchFamily="18" charset="0"/>
                        </a:rPr>
                        <a:t>166,24</a:t>
                      </a:r>
                      <a:endParaRPr lang="ru-RU" sz="1400" b="1" i="0" u="none" strike="noStrike" dirty="0">
                        <a:effectLst/>
                        <a:latin typeface="Bookman Old Style" panose="020506040505050202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ru-RU" sz="1400" b="1" i="0" u="none" strike="noStrike" dirty="0" smtClean="0">
                          <a:effectLst/>
                          <a:latin typeface="Bookman Old Style" panose="02050604050505020204" pitchFamily="18" charset="0"/>
                        </a:rPr>
                        <a:t>160,51</a:t>
                      </a:r>
                      <a:endParaRPr lang="ru-RU" sz="1400" b="1" i="0" u="none" strike="noStrike" dirty="0">
                        <a:effectLst/>
                        <a:latin typeface="Bookman Old Style" panose="020506040505050202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ru-RU" sz="1400" b="1" i="0" u="none" strike="noStrike" dirty="0" smtClean="0">
                          <a:effectLst/>
                          <a:latin typeface="Bookman Old Style" panose="02050604050505020204" pitchFamily="18" charset="0"/>
                        </a:rPr>
                        <a:t>96,6</a:t>
                      </a:r>
                      <a:endParaRPr lang="ru-RU" sz="1400" b="1" i="0" u="none" strike="noStrike" dirty="0">
                        <a:effectLst/>
                        <a:latin typeface="Bookman Old Style" panose="020506040505050202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ru-RU" sz="1400" b="1" i="0" u="none" strike="noStrike" dirty="0">
                          <a:effectLst/>
                          <a:latin typeface="Bookman Old Style" panose="02050604050505020204" pitchFamily="18" charset="0"/>
                        </a:rPr>
                        <a:t>86,7 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751128623"/>
                  </a:ext>
                </a:extLst>
              </a:tr>
              <a:tr h="428521">
                <a:tc>
                  <a:txBody>
                    <a:bodyPr/>
                    <a:lstStyle/>
                    <a:p>
                      <a:pPr algn="ctr" fontAlgn="b"/>
                      <a:r>
                        <a:rPr lang="ru-RU" sz="1400" b="1" i="0" u="none" strike="noStrike" dirty="0" err="1">
                          <a:effectLst/>
                          <a:latin typeface="Bookman Old Style" panose="02050604050505020204" pitchFamily="18" charset="0"/>
                        </a:rPr>
                        <a:t>Непрограммные</a:t>
                      </a:r>
                      <a:r>
                        <a:rPr lang="ru-RU" sz="1400" b="1" i="0" u="none" strike="noStrike" dirty="0">
                          <a:effectLst/>
                          <a:latin typeface="Bookman Old Style" panose="02050604050505020204" pitchFamily="18" charset="0"/>
                        </a:rPr>
                        <a:t> расходы </a:t>
                      </a:r>
                      <a:r>
                        <a:rPr lang="ru-RU" sz="1400" b="1" i="0" u="none" strike="noStrike" dirty="0" smtClean="0">
                          <a:effectLst/>
                          <a:latin typeface="Bookman Old Style" panose="02050604050505020204" pitchFamily="18" charset="0"/>
                        </a:rPr>
                        <a:t>(16,75%)</a:t>
                      </a:r>
                      <a:endParaRPr lang="ru-RU" sz="1400" b="1" i="0" u="none" strike="noStrike" dirty="0">
                        <a:effectLst/>
                        <a:latin typeface="Bookman Old Style" panose="020506040505050202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ru-RU" sz="1400" b="1" i="0" u="none" strike="noStrike" dirty="0">
                          <a:effectLst/>
                          <a:latin typeface="Bookman Old Style" panose="02050604050505020204" pitchFamily="18" charset="0"/>
                        </a:rPr>
                        <a:t> </a:t>
                      </a:r>
                      <a:r>
                        <a:rPr lang="ru-RU" sz="1400" b="1" i="0" u="none" strike="noStrike" dirty="0" smtClean="0">
                          <a:effectLst/>
                          <a:latin typeface="Bookman Old Style" panose="02050604050505020204" pitchFamily="18" charset="0"/>
                        </a:rPr>
                        <a:t>21,85</a:t>
                      </a:r>
                      <a:endParaRPr lang="ru-RU" sz="1400" b="1" i="0" u="none" strike="noStrike" dirty="0">
                        <a:effectLst/>
                        <a:latin typeface="Bookman Old Style" panose="020506040505050202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ru-RU" sz="1400" b="1" i="0" u="none" strike="noStrike" dirty="0" smtClean="0">
                          <a:effectLst/>
                          <a:latin typeface="Bookman Old Style" panose="02050604050505020204" pitchFamily="18" charset="0"/>
                        </a:rPr>
                        <a:t>29,38</a:t>
                      </a:r>
                      <a:endParaRPr lang="ru-RU" sz="1400" b="1" i="0" u="none" strike="noStrike" dirty="0">
                        <a:effectLst/>
                        <a:latin typeface="Bookman Old Style" panose="020506040505050202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ru-RU" sz="1400" b="1" i="0" u="none" strike="noStrike" dirty="0" smtClean="0">
                          <a:effectLst/>
                          <a:latin typeface="Bookman Old Style" panose="02050604050505020204" pitchFamily="18" charset="0"/>
                        </a:rPr>
                        <a:t>24,62</a:t>
                      </a:r>
                      <a:endParaRPr lang="ru-RU" sz="1400" b="1" i="0" u="none" strike="noStrike" dirty="0">
                        <a:effectLst/>
                        <a:latin typeface="Bookman Old Style" panose="020506040505050202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ru-RU" sz="1400" b="1" i="0" u="none" strike="noStrike" dirty="0">
                          <a:effectLst/>
                          <a:latin typeface="Bookman Old Style" panose="02050604050505020204" pitchFamily="18" charset="0"/>
                        </a:rPr>
                        <a:t>83,80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ru-RU" sz="1400" b="1" i="0" u="none" strike="noStrike" dirty="0">
                          <a:effectLst/>
                          <a:latin typeface="Bookman Old Style" panose="02050604050505020204" pitchFamily="18" charset="0"/>
                        </a:rPr>
                        <a:t>13,3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3424411617"/>
                  </a:ext>
                </a:extLst>
              </a:tr>
              <a:tr h="428521">
                <a:tc>
                  <a:txBody>
                    <a:bodyPr/>
                    <a:lstStyle/>
                    <a:p>
                      <a:pPr algn="ctr" fontAlgn="b"/>
                      <a:r>
                        <a:rPr lang="ru-RU" sz="1400" b="1" i="0" u="none" strike="noStrike" dirty="0">
                          <a:effectLst/>
                          <a:latin typeface="Bookman Old Style" panose="02050604050505020204" pitchFamily="18" charset="0"/>
                        </a:rPr>
                        <a:t>ИТОГО</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ru-RU" sz="1400" b="1" i="0" u="none" strike="noStrike" dirty="0">
                          <a:effectLst/>
                          <a:latin typeface="Bookman Old Style" panose="02050604050505020204" pitchFamily="18" charset="0"/>
                        </a:rPr>
                        <a:t> </a:t>
                      </a:r>
                      <a:r>
                        <a:rPr lang="ru-RU" sz="1400" b="1" i="0" u="none" strike="noStrike" dirty="0" smtClean="0">
                          <a:effectLst/>
                          <a:latin typeface="Bookman Old Style" panose="02050604050505020204" pitchFamily="18" charset="0"/>
                        </a:rPr>
                        <a:t>130,48</a:t>
                      </a:r>
                      <a:endParaRPr lang="ru-RU" sz="1400" b="1" i="0" u="none" strike="noStrike" dirty="0">
                        <a:effectLst/>
                        <a:latin typeface="Bookman Old Style" panose="020506040505050202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ru-RU" sz="1400" b="1" i="0" u="none" strike="noStrike" dirty="0" smtClean="0">
                          <a:effectLst/>
                          <a:latin typeface="Bookman Old Style" panose="02050604050505020204" pitchFamily="18" charset="0"/>
                        </a:rPr>
                        <a:t>195,62</a:t>
                      </a:r>
                      <a:endParaRPr lang="ru-RU" sz="1400" b="1" i="0" u="none" strike="noStrike" dirty="0">
                        <a:effectLst/>
                        <a:latin typeface="Bookman Old Style" panose="020506040505050202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ru-RU" sz="1400" b="1" i="0" u="none" strike="noStrike" dirty="0" smtClean="0">
                          <a:effectLst/>
                          <a:latin typeface="Bookman Old Style" panose="02050604050505020204" pitchFamily="18" charset="0"/>
                        </a:rPr>
                        <a:t>185,13</a:t>
                      </a:r>
                      <a:endParaRPr lang="ru-RU" sz="1400" b="1" i="0" u="none" strike="noStrike" dirty="0">
                        <a:effectLst/>
                        <a:latin typeface="Bookman Old Style" panose="020506040505050202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ru-RU" sz="1400" b="1" i="0" u="none" strike="noStrike" dirty="0">
                          <a:effectLst/>
                          <a:latin typeface="Bookman Old Style" panose="02050604050505020204" pitchFamily="18" charset="0"/>
                        </a:rPr>
                        <a:t>94,64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ru-RU" sz="1400" b="1" i="0" u="none" strike="noStrike" dirty="0">
                          <a:effectLst/>
                          <a:latin typeface="Bookman Old Style" panose="02050604050505020204" pitchFamily="18" charset="0"/>
                        </a:rPr>
                        <a:t>100,0 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750035729"/>
                  </a:ext>
                </a:extLst>
              </a:tr>
            </a:tbl>
          </a:graphicData>
        </a:graphic>
      </p:graphicFrame>
    </p:spTree>
    <p:extLst>
      <p:ext uri="{BB962C8B-B14F-4D97-AF65-F5344CB8AC3E}">
        <p14:creationId xmlns:p14="http://schemas.microsoft.com/office/powerpoint/2010/main" xmlns="" val="2428987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5" name="Прямоугольник 4"/>
          <p:cNvSpPr/>
          <p:nvPr/>
        </p:nvSpPr>
        <p:spPr>
          <a:xfrm>
            <a:off x="421059" y="0"/>
            <a:ext cx="11198287" cy="769441"/>
          </a:xfrm>
          <a:prstGeom prst="rect">
            <a:avLst/>
          </a:prstGeom>
        </p:spPr>
        <p:txBody>
          <a:bodyPr wrap="square">
            <a:spAutoFit/>
          </a:bodyPr>
          <a:lstStyle/>
          <a:p>
            <a:pPr lvl="0" algn="ctr">
              <a:defRPr/>
            </a:pPr>
            <a:r>
              <a:rPr lang="ru-RU" sz="2200" b="1" dirty="0">
                <a:solidFill>
                  <a:srgbClr val="002060"/>
                </a:solidFill>
                <a:latin typeface="Bookman Old Style" panose="02050604050505020204" pitchFamily="18" charset="0"/>
                <a:cs typeface="Times New Roman" panose="02020603050405020304" pitchFamily="18" charset="0"/>
              </a:rPr>
              <a:t>Информация о реализованных в 2024 году</a:t>
            </a:r>
            <a:br>
              <a:rPr lang="ru-RU" sz="2200" b="1" dirty="0">
                <a:solidFill>
                  <a:srgbClr val="002060"/>
                </a:solidFill>
                <a:latin typeface="Bookman Old Style" panose="02050604050505020204" pitchFamily="18" charset="0"/>
                <a:cs typeface="Times New Roman" panose="02020603050405020304" pitchFamily="18" charset="0"/>
              </a:rPr>
            </a:br>
            <a:r>
              <a:rPr lang="ru-RU" sz="2200" b="1" dirty="0">
                <a:solidFill>
                  <a:srgbClr val="002060"/>
                </a:solidFill>
                <a:latin typeface="Bookman Old Style" panose="02050604050505020204" pitchFamily="18" charset="0"/>
                <a:cs typeface="Times New Roman" panose="02020603050405020304" pitchFamily="18" charset="0"/>
              </a:rPr>
              <a:t>общественно-значимых мероприятиях</a:t>
            </a:r>
            <a:endParaRPr kumimoji="0" lang="ru-RU" sz="2200" b="1" i="0" u="none" strike="noStrike" kern="1200" cap="none" spc="0" normalizeH="0" baseline="0" noProof="0" dirty="0">
              <a:ln>
                <a:noFill/>
              </a:ln>
              <a:solidFill>
                <a:srgbClr val="002060"/>
              </a:solidFill>
              <a:effectLst/>
              <a:uLnTx/>
              <a:uFillTx/>
              <a:latin typeface="Bookman Old Style" panose="02050604050505020204" pitchFamily="18" charset="0"/>
              <a:ea typeface="+mn-ea"/>
              <a:cs typeface="Times New Roman" panose="02020603050405020304" pitchFamily="18" charset="0"/>
            </a:endParaRPr>
          </a:p>
        </p:txBody>
      </p:sp>
      <p:sp>
        <p:nvSpPr>
          <p:cNvPr id="8" name="Прямоугольник 7"/>
          <p:cNvSpPr/>
          <p:nvPr/>
        </p:nvSpPr>
        <p:spPr>
          <a:xfrm>
            <a:off x="524106" y="977434"/>
            <a:ext cx="11251581" cy="2523768"/>
          </a:xfrm>
          <a:prstGeom prst="rect">
            <a:avLst/>
          </a:prstGeom>
        </p:spPr>
        <p:txBody>
          <a:bodyPr wrap="square">
            <a:spAutoFit/>
          </a:bodyPr>
          <a:lstStyle/>
          <a:p>
            <a:pPr marL="228600" indent="-228600" algn="just">
              <a:buNone/>
            </a:pPr>
            <a:r>
              <a:rPr lang="ru-RU" dirty="0" smtClean="0"/>
              <a:t>1</a:t>
            </a:r>
            <a:r>
              <a:rPr lang="ru-RU" sz="1400" dirty="0" smtClean="0">
                <a:latin typeface="Bookman Old Style" panose="02050604050505020204" pitchFamily="18" charset="0"/>
              </a:rPr>
              <a:t>. </a:t>
            </a:r>
            <a:r>
              <a:rPr lang="ru-RU" sz="1400" b="1" dirty="0" smtClean="0">
                <a:latin typeface="Bookman Old Style" panose="02050604050505020204" pitchFamily="18" charset="0"/>
              </a:rPr>
              <a:t>Благоустройство </a:t>
            </a:r>
            <a:r>
              <a:rPr lang="ru-RU" sz="1400" b="1" dirty="0">
                <a:latin typeface="Bookman Old Style" panose="02050604050505020204" pitchFamily="18" charset="0"/>
              </a:rPr>
              <a:t>общественной территории Пудомягского сельского поселения: «Сквер «Память» (п. Лукаши)  на сумму  </a:t>
            </a:r>
            <a:r>
              <a:rPr lang="ru-RU" sz="1400" b="1" dirty="0">
                <a:solidFill>
                  <a:srgbClr val="C00000"/>
                </a:solidFill>
                <a:latin typeface="Bookman Old Style" panose="02050604050505020204" pitchFamily="18" charset="0"/>
              </a:rPr>
              <a:t>14,47 млн. рублей</a:t>
            </a:r>
            <a:r>
              <a:rPr lang="ru-RU" sz="1400" b="1" dirty="0" smtClean="0">
                <a:solidFill>
                  <a:srgbClr val="C00000"/>
                </a:solidFill>
                <a:latin typeface="Bookman Old Style" panose="02050604050505020204" pitchFamily="18" charset="0"/>
              </a:rPr>
              <a:t>;</a:t>
            </a:r>
            <a:endParaRPr lang="ru-RU" sz="1400" b="1" dirty="0">
              <a:solidFill>
                <a:srgbClr val="C00000"/>
              </a:solidFill>
              <a:latin typeface="Bookman Old Style" panose="02050604050505020204" pitchFamily="18" charset="0"/>
            </a:endParaRPr>
          </a:p>
          <a:p>
            <a:pPr algn="just"/>
            <a:r>
              <a:rPr lang="ru-RU" sz="1400" b="1" dirty="0">
                <a:latin typeface="Bookman Old Style" panose="02050604050505020204" pitchFamily="18" charset="0"/>
              </a:rPr>
              <a:t>2. Благоустройство дворовых территорий Пудомягского сельского поселения, «п. Лукаши, ул. Ижорская, д.5, 7  на сумму </a:t>
            </a:r>
            <a:r>
              <a:rPr lang="ru-RU" sz="1400" b="1" dirty="0">
                <a:solidFill>
                  <a:srgbClr val="C00000"/>
                </a:solidFill>
                <a:latin typeface="Bookman Old Style" panose="02050604050505020204" pitchFamily="18" charset="0"/>
              </a:rPr>
              <a:t>12,46 млн. рублей</a:t>
            </a:r>
            <a:r>
              <a:rPr lang="ru-RU" sz="1400" b="1" dirty="0" smtClean="0">
                <a:solidFill>
                  <a:srgbClr val="C00000"/>
                </a:solidFill>
                <a:latin typeface="Bookman Old Style" panose="02050604050505020204" pitchFamily="18" charset="0"/>
              </a:rPr>
              <a:t>;</a:t>
            </a:r>
          </a:p>
          <a:p>
            <a:pPr algn="just"/>
            <a:r>
              <a:rPr lang="ru-RU" sz="1400" b="1" dirty="0" smtClean="0">
                <a:latin typeface="Bookman Old Style" panose="02050604050505020204" pitchFamily="18" charset="0"/>
              </a:rPr>
              <a:t>3</a:t>
            </a:r>
            <a:r>
              <a:rPr lang="ru-RU" sz="1400" b="1" dirty="0">
                <a:latin typeface="Bookman Old Style" panose="02050604050505020204" pitchFamily="18" charset="0"/>
              </a:rPr>
              <a:t>. Устройство детской площадки с установкой игрового оборудования в дер. </a:t>
            </a:r>
            <a:r>
              <a:rPr lang="ru-RU" sz="1400" b="1" dirty="0" err="1">
                <a:latin typeface="Bookman Old Style" panose="02050604050505020204" pitchFamily="18" charset="0"/>
              </a:rPr>
              <a:t>Шаглино</a:t>
            </a:r>
            <a:r>
              <a:rPr lang="ru-RU" sz="1400" b="1" dirty="0">
                <a:latin typeface="Bookman Old Style" panose="02050604050505020204" pitchFamily="18" charset="0"/>
              </a:rPr>
              <a:t> на сумму </a:t>
            </a:r>
            <a:r>
              <a:rPr lang="ru-RU" sz="1400" b="1" dirty="0">
                <a:solidFill>
                  <a:srgbClr val="C00000"/>
                </a:solidFill>
                <a:latin typeface="Bookman Old Style" panose="02050604050505020204" pitchFamily="18" charset="0"/>
              </a:rPr>
              <a:t>5,35 млн. рублей</a:t>
            </a:r>
            <a:r>
              <a:rPr lang="ru-RU" sz="1400" b="1" dirty="0" smtClean="0">
                <a:solidFill>
                  <a:srgbClr val="C00000"/>
                </a:solidFill>
                <a:latin typeface="Bookman Old Style" panose="02050604050505020204" pitchFamily="18" charset="0"/>
              </a:rPr>
              <a:t>;</a:t>
            </a:r>
            <a:endParaRPr lang="ru-RU" sz="1400" b="1" dirty="0">
              <a:solidFill>
                <a:srgbClr val="C00000"/>
              </a:solidFill>
              <a:latin typeface="Bookman Old Style" panose="02050604050505020204" pitchFamily="18" charset="0"/>
            </a:endParaRPr>
          </a:p>
          <a:p>
            <a:pPr algn="just"/>
            <a:r>
              <a:rPr lang="ru-RU" sz="1400" b="1" dirty="0">
                <a:latin typeface="Bookman Old Style" panose="02050604050505020204" pitchFamily="18" charset="0"/>
              </a:rPr>
              <a:t>4. Ремонт участков автомобильных дорог по адресу: пос.Лукаши: ул.Морская Слобода, ул.Сельская; д.Бор. На сумму  </a:t>
            </a:r>
            <a:r>
              <a:rPr lang="ru-RU" sz="1400" b="1" dirty="0">
                <a:solidFill>
                  <a:srgbClr val="C00000"/>
                </a:solidFill>
                <a:latin typeface="Bookman Old Style" panose="02050604050505020204" pitchFamily="18" charset="0"/>
              </a:rPr>
              <a:t>11,37 млн. рублей</a:t>
            </a:r>
            <a:r>
              <a:rPr lang="ru-RU" sz="1400" b="1" dirty="0" smtClean="0">
                <a:solidFill>
                  <a:srgbClr val="C00000"/>
                </a:solidFill>
                <a:latin typeface="Bookman Old Style" panose="02050604050505020204" pitchFamily="18" charset="0"/>
              </a:rPr>
              <a:t>;</a:t>
            </a:r>
            <a:endParaRPr lang="ru-RU" sz="1400" b="1" dirty="0">
              <a:solidFill>
                <a:srgbClr val="C00000"/>
              </a:solidFill>
              <a:latin typeface="Bookman Old Style" panose="02050604050505020204" pitchFamily="18" charset="0"/>
            </a:endParaRPr>
          </a:p>
          <a:p>
            <a:pPr algn="just"/>
            <a:r>
              <a:rPr lang="ru-RU" sz="1400" b="1" dirty="0">
                <a:latin typeface="Bookman Old Style" panose="02050604050505020204" pitchFamily="18" charset="0"/>
              </a:rPr>
              <a:t>5. Ремонт участка дороги в дер. </a:t>
            </a:r>
            <a:r>
              <a:rPr lang="ru-RU" sz="1400" b="1" dirty="0" err="1">
                <a:latin typeface="Bookman Old Style" panose="02050604050505020204" pitchFamily="18" charset="0"/>
              </a:rPr>
              <a:t>Марьино</a:t>
            </a:r>
            <a:r>
              <a:rPr lang="ru-RU" sz="1400" b="1" dirty="0">
                <a:latin typeface="Bookman Old Style" panose="02050604050505020204" pitchFamily="18" charset="0"/>
              </a:rPr>
              <a:t> от д. 1В до д. 41 и от д.41 до д.5 пер. Западный  на сумму </a:t>
            </a:r>
            <a:r>
              <a:rPr lang="ru-RU" sz="1400" b="1" dirty="0">
                <a:solidFill>
                  <a:srgbClr val="C00000"/>
                </a:solidFill>
                <a:latin typeface="Bookman Old Style" panose="02050604050505020204" pitchFamily="18" charset="0"/>
              </a:rPr>
              <a:t>1,92 млн. рублей</a:t>
            </a:r>
            <a:r>
              <a:rPr lang="ru-RU" sz="1400" b="1" dirty="0" smtClean="0">
                <a:solidFill>
                  <a:srgbClr val="C00000"/>
                </a:solidFill>
                <a:latin typeface="Bookman Old Style" panose="02050604050505020204" pitchFamily="18" charset="0"/>
              </a:rPr>
              <a:t>;</a:t>
            </a:r>
            <a:endParaRPr lang="ru-RU" sz="1400" b="1" dirty="0">
              <a:solidFill>
                <a:srgbClr val="C00000"/>
              </a:solidFill>
              <a:latin typeface="Bookman Old Style" panose="02050604050505020204" pitchFamily="18" charset="0"/>
            </a:endParaRPr>
          </a:p>
          <a:p>
            <a:pPr algn="just"/>
            <a:r>
              <a:rPr lang="ru-RU" sz="1400" b="1" dirty="0">
                <a:latin typeface="Bookman Old Style" panose="02050604050505020204" pitchFamily="18" charset="0"/>
              </a:rPr>
              <a:t>6. Устройство парковки в дер. </a:t>
            </a:r>
            <a:r>
              <a:rPr lang="ru-RU" sz="1400" b="1" dirty="0" err="1">
                <a:latin typeface="Bookman Old Style" panose="02050604050505020204" pitchFamily="18" charset="0"/>
              </a:rPr>
              <a:t>Пудомяги</a:t>
            </a:r>
            <a:r>
              <a:rPr lang="ru-RU" sz="1400" b="1" dirty="0">
                <a:latin typeface="Bookman Old Style" panose="02050604050505020204" pitchFamily="18" charset="0"/>
              </a:rPr>
              <a:t> между д. 3 и д. 14 на сумму 2,5 млн. рублей;</a:t>
            </a:r>
          </a:p>
        </p:txBody>
      </p:sp>
      <p:pic>
        <p:nvPicPr>
          <p:cNvPr id="2050" name="Picture 2" descr="\\192.168.16.200\all_doc\КГС\28.08.2024 память\Пудомягское сельское поселение\фото\image-4-Пудомягское сельское поселение.JPG"/>
          <p:cNvPicPr>
            <a:picLocks noChangeAspect="1" noChangeArrowheads="1"/>
          </p:cNvPicPr>
          <p:nvPr/>
        </p:nvPicPr>
        <p:blipFill>
          <a:blip r:embed="rId4" cstate="print"/>
          <a:srcRect/>
          <a:stretch>
            <a:fillRect/>
          </a:stretch>
        </p:blipFill>
        <p:spPr bwMode="auto">
          <a:xfrm>
            <a:off x="372508" y="3657601"/>
            <a:ext cx="3483396" cy="2655064"/>
          </a:xfrm>
          <a:prstGeom prst="rect">
            <a:avLst/>
          </a:prstGeom>
          <a:noFill/>
        </p:spPr>
      </p:pic>
      <p:pic>
        <p:nvPicPr>
          <p:cNvPr id="10" name="Рисунок 9" descr="D:\Users\User\Downloads\Лукаши ул. Ижорская д.5, д.7   1.jpg"/>
          <p:cNvPicPr/>
          <p:nvPr/>
        </p:nvPicPr>
        <p:blipFill>
          <a:blip r:embed="rId5" cstate="print"/>
          <a:srcRect/>
          <a:stretch>
            <a:fillRect/>
          </a:stretch>
        </p:blipFill>
        <p:spPr bwMode="auto">
          <a:xfrm>
            <a:off x="4395729" y="3701668"/>
            <a:ext cx="3262462" cy="2631378"/>
          </a:xfrm>
          <a:prstGeom prst="rect">
            <a:avLst/>
          </a:prstGeom>
          <a:noFill/>
          <a:ln w="9525">
            <a:noFill/>
            <a:miter lim="800000"/>
            <a:headEnd/>
            <a:tailEnd/>
          </a:ln>
        </p:spPr>
      </p:pic>
      <p:pic>
        <p:nvPicPr>
          <p:cNvPr id="11" name="Рисунок 10" descr="D:\Users\User\Downloads\Лукаши ул. Ижорская д.5, д.7   6.jpg"/>
          <p:cNvPicPr/>
          <p:nvPr/>
        </p:nvPicPr>
        <p:blipFill>
          <a:blip r:embed="rId6" cstate="print"/>
          <a:srcRect/>
          <a:stretch>
            <a:fillRect/>
          </a:stretch>
        </p:blipFill>
        <p:spPr bwMode="auto">
          <a:xfrm>
            <a:off x="8064347" y="3668617"/>
            <a:ext cx="3492347" cy="2622013"/>
          </a:xfrm>
          <a:prstGeom prst="rect">
            <a:avLst/>
          </a:prstGeom>
          <a:noFill/>
          <a:ln w="9525">
            <a:noFill/>
            <a:miter lim="800000"/>
            <a:headEnd/>
            <a:tailEnd/>
          </a:ln>
        </p:spPr>
      </p:pic>
    </p:spTree>
    <p:extLst>
      <p:ext uri="{BB962C8B-B14F-4D97-AF65-F5344CB8AC3E}">
        <p14:creationId xmlns:p14="http://schemas.microsoft.com/office/powerpoint/2010/main" xmlns="" val="3733601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5" name="Прямоугольник 4"/>
          <p:cNvSpPr/>
          <p:nvPr/>
        </p:nvSpPr>
        <p:spPr>
          <a:xfrm>
            <a:off x="421059" y="0"/>
            <a:ext cx="11198287" cy="769441"/>
          </a:xfrm>
          <a:prstGeom prst="rect">
            <a:avLst/>
          </a:prstGeom>
        </p:spPr>
        <p:txBody>
          <a:bodyPr wrap="square">
            <a:spAutoFit/>
          </a:bodyPr>
          <a:lstStyle/>
          <a:p>
            <a:pPr lvl="0" algn="ctr">
              <a:defRPr/>
            </a:pPr>
            <a:r>
              <a:rPr lang="ru-RU" sz="2200" b="1" dirty="0">
                <a:solidFill>
                  <a:srgbClr val="002060"/>
                </a:solidFill>
                <a:latin typeface="Bookman Old Style" panose="02050604050505020204" pitchFamily="18" charset="0"/>
                <a:cs typeface="Times New Roman" panose="02020603050405020304" pitchFamily="18" charset="0"/>
              </a:rPr>
              <a:t>Информация о реализованных в 2024 году</a:t>
            </a:r>
            <a:br>
              <a:rPr lang="ru-RU" sz="2200" b="1" dirty="0">
                <a:solidFill>
                  <a:srgbClr val="002060"/>
                </a:solidFill>
                <a:latin typeface="Bookman Old Style" panose="02050604050505020204" pitchFamily="18" charset="0"/>
                <a:cs typeface="Times New Roman" panose="02020603050405020304" pitchFamily="18" charset="0"/>
              </a:rPr>
            </a:br>
            <a:r>
              <a:rPr lang="ru-RU" sz="2200" b="1" dirty="0">
                <a:solidFill>
                  <a:srgbClr val="002060"/>
                </a:solidFill>
                <a:latin typeface="Bookman Old Style" panose="02050604050505020204" pitchFamily="18" charset="0"/>
                <a:cs typeface="Times New Roman" panose="02020603050405020304" pitchFamily="18" charset="0"/>
              </a:rPr>
              <a:t>общественно-значимых мероприятиях</a:t>
            </a:r>
            <a:endParaRPr kumimoji="0" lang="ru-RU" sz="2200" b="1" i="0" u="none" strike="noStrike" kern="1200" cap="none" spc="0" normalizeH="0" baseline="0" noProof="0" dirty="0">
              <a:ln>
                <a:noFill/>
              </a:ln>
              <a:solidFill>
                <a:srgbClr val="002060"/>
              </a:solidFill>
              <a:effectLst/>
              <a:uLnTx/>
              <a:uFillTx/>
              <a:latin typeface="Bookman Old Style" panose="02050604050505020204" pitchFamily="18" charset="0"/>
              <a:ea typeface="+mn-ea"/>
              <a:cs typeface="Times New Roman" panose="02020603050405020304" pitchFamily="18" charset="0"/>
            </a:endParaRPr>
          </a:p>
        </p:txBody>
      </p:sp>
      <p:sp>
        <p:nvSpPr>
          <p:cNvPr id="7" name="Прямоугольник 6"/>
          <p:cNvSpPr/>
          <p:nvPr/>
        </p:nvSpPr>
        <p:spPr>
          <a:xfrm>
            <a:off x="594599" y="727827"/>
            <a:ext cx="11020092" cy="2316147"/>
          </a:xfrm>
          <a:prstGeom prst="rect">
            <a:avLst/>
          </a:prstGeom>
        </p:spPr>
        <p:txBody>
          <a:bodyPr wrap="square">
            <a:spAutoFit/>
          </a:bodyPr>
          <a:lstStyle/>
          <a:p>
            <a:pPr>
              <a:lnSpc>
                <a:spcPct val="150000"/>
              </a:lnSpc>
            </a:pPr>
            <a:r>
              <a:rPr lang="ru-RU" sz="1400" b="1" dirty="0">
                <a:latin typeface="Bookman Old Style" panose="02050604050505020204" pitchFamily="18" charset="0"/>
              </a:rPr>
              <a:t>7. Капитальный ремонт дороги по ул. Тихвинская и по ул. </a:t>
            </a:r>
            <a:r>
              <a:rPr lang="ru-RU" sz="1400" b="1" dirty="0" err="1">
                <a:latin typeface="Bookman Old Style" panose="02050604050505020204" pitchFamily="18" charset="0"/>
              </a:rPr>
              <a:t>Лужская</a:t>
            </a:r>
            <a:r>
              <a:rPr lang="ru-RU" sz="1400" b="1" dirty="0">
                <a:latin typeface="Bookman Old Style" panose="02050604050505020204" pitchFamily="18" charset="0"/>
              </a:rPr>
              <a:t>  в д. Покровская, по ул. </a:t>
            </a:r>
            <a:r>
              <a:rPr lang="ru-RU" sz="1400" b="1" dirty="0" err="1">
                <a:latin typeface="Bookman Old Style" panose="02050604050505020204" pitchFamily="18" charset="0"/>
              </a:rPr>
              <a:t>Новошаглинская</a:t>
            </a:r>
            <a:r>
              <a:rPr lang="ru-RU" sz="1400" b="1" dirty="0">
                <a:latin typeface="Bookman Old Style" panose="02050604050505020204" pitchFamily="18" charset="0"/>
              </a:rPr>
              <a:t>  в д. </a:t>
            </a:r>
            <a:r>
              <a:rPr lang="ru-RU" sz="1400" b="1" dirty="0" err="1">
                <a:latin typeface="Bookman Old Style" panose="02050604050505020204" pitchFamily="18" charset="0"/>
              </a:rPr>
              <a:t>Шаглино</a:t>
            </a:r>
            <a:r>
              <a:rPr lang="ru-RU" sz="1400" b="1" dirty="0">
                <a:latin typeface="Bookman Old Style" panose="02050604050505020204" pitchFamily="18" charset="0"/>
              </a:rPr>
              <a:t> на сумму </a:t>
            </a:r>
            <a:r>
              <a:rPr lang="ru-RU" sz="1400" b="1" dirty="0">
                <a:solidFill>
                  <a:srgbClr val="C00000"/>
                </a:solidFill>
                <a:latin typeface="Bookman Old Style" panose="02050604050505020204" pitchFamily="18" charset="0"/>
              </a:rPr>
              <a:t>13,27 млн. рублей;</a:t>
            </a:r>
          </a:p>
          <a:p>
            <a:pPr>
              <a:lnSpc>
                <a:spcPct val="150000"/>
              </a:lnSpc>
            </a:pPr>
            <a:r>
              <a:rPr lang="ru-RU" sz="1400" b="1" dirty="0">
                <a:latin typeface="Bookman Old Style" panose="02050604050505020204" pitchFamily="18" charset="0"/>
              </a:rPr>
              <a:t>8. Ремонт участков дороги в дер. Лукаши, ул. Красная, ул. Овражная, ул. Средняя, от ул. Заводская до трассы "Гатчина -Павловск" на сумму </a:t>
            </a:r>
            <a:r>
              <a:rPr lang="ru-RU" sz="1400" b="1" dirty="0">
                <a:solidFill>
                  <a:srgbClr val="C00000"/>
                </a:solidFill>
                <a:latin typeface="Bookman Old Style" panose="02050604050505020204" pitchFamily="18" charset="0"/>
              </a:rPr>
              <a:t>9,02 млн. рублей;</a:t>
            </a:r>
          </a:p>
          <a:p>
            <a:pPr>
              <a:lnSpc>
                <a:spcPct val="150000"/>
              </a:lnSpc>
            </a:pPr>
            <a:r>
              <a:rPr lang="ru-RU" sz="1400" b="1" dirty="0">
                <a:latin typeface="Bookman Old Style" panose="02050604050505020204" pitchFamily="18" charset="0"/>
              </a:rPr>
              <a:t>9. Ремонт дороги д. </a:t>
            </a:r>
            <a:r>
              <a:rPr lang="ru-RU" sz="1400" b="1" dirty="0" err="1">
                <a:latin typeface="Bookman Old Style" panose="02050604050505020204" pitchFamily="18" charset="0"/>
              </a:rPr>
              <a:t>Руссолово</a:t>
            </a:r>
            <a:r>
              <a:rPr lang="ru-RU" sz="1400" b="1" dirty="0">
                <a:latin typeface="Bookman Old Style" panose="02050604050505020204" pitchFamily="18" charset="0"/>
              </a:rPr>
              <a:t>, ул. Речная, ул. Луговая, ул. Восточная, на сумму </a:t>
            </a:r>
            <a:r>
              <a:rPr lang="ru-RU" sz="1400" b="1" dirty="0">
                <a:solidFill>
                  <a:srgbClr val="C00000"/>
                </a:solidFill>
                <a:latin typeface="Bookman Old Style" panose="02050604050505020204" pitchFamily="18" charset="0"/>
              </a:rPr>
              <a:t>5,52 млн. рублей;</a:t>
            </a:r>
          </a:p>
          <a:p>
            <a:pPr>
              <a:lnSpc>
                <a:spcPct val="150000"/>
              </a:lnSpc>
            </a:pPr>
            <a:r>
              <a:rPr lang="ru-RU" sz="1400" b="1" dirty="0">
                <a:latin typeface="Bookman Old Style" panose="02050604050505020204" pitchFamily="18" charset="0"/>
              </a:rPr>
              <a:t>10. Ремонт участка дороги общего пользования местного значения в дер. </a:t>
            </a:r>
            <a:r>
              <a:rPr lang="ru-RU" sz="1400" b="1" dirty="0" err="1">
                <a:latin typeface="Bookman Old Style" panose="02050604050505020204" pitchFamily="18" charset="0"/>
              </a:rPr>
              <a:t>Монделево</a:t>
            </a:r>
            <a:r>
              <a:rPr lang="ru-RU" sz="1400" b="1" dirty="0">
                <a:latin typeface="Bookman Old Style" panose="02050604050505020204" pitchFamily="18" charset="0"/>
              </a:rPr>
              <a:t>, Нагорная ул., на сумму </a:t>
            </a:r>
            <a:r>
              <a:rPr lang="ru-RU" sz="1400" b="1" dirty="0">
                <a:solidFill>
                  <a:srgbClr val="C00000"/>
                </a:solidFill>
                <a:latin typeface="Bookman Old Style" panose="02050604050505020204" pitchFamily="18" charset="0"/>
              </a:rPr>
              <a:t>3,44 млн. рублей.</a:t>
            </a:r>
          </a:p>
        </p:txBody>
      </p:sp>
      <p:pic>
        <p:nvPicPr>
          <p:cNvPr id="8" name="Рисунок 7" descr="IMG-20250114-WA0023.jpg"/>
          <p:cNvPicPr>
            <a:picLocks noChangeAspect="1"/>
          </p:cNvPicPr>
          <p:nvPr/>
        </p:nvPicPr>
        <p:blipFill>
          <a:blip r:embed="rId4"/>
          <a:stretch>
            <a:fillRect/>
          </a:stretch>
        </p:blipFill>
        <p:spPr>
          <a:xfrm>
            <a:off x="8756835" y="2958292"/>
            <a:ext cx="2218785" cy="3463868"/>
          </a:xfrm>
          <a:prstGeom prst="rect">
            <a:avLst/>
          </a:prstGeom>
        </p:spPr>
      </p:pic>
      <p:pic>
        <p:nvPicPr>
          <p:cNvPr id="9" name="Google Shape;439;p55" descr="Изображение выглядит как человек&#10;&#10;Автоматически созданное описание"/>
          <p:cNvPicPr preferRelativeResize="0">
            <a:picLocks/>
          </p:cNvPicPr>
          <p:nvPr/>
        </p:nvPicPr>
        <p:blipFill>
          <a:blip r:embed="rId5" cstate="print"/>
          <a:stretch>
            <a:fillRect/>
          </a:stretch>
        </p:blipFill>
        <p:spPr>
          <a:xfrm>
            <a:off x="6489885" y="2969310"/>
            <a:ext cx="2027105" cy="3462342"/>
          </a:xfrm>
          <a:prstGeom prst="rect">
            <a:avLst/>
          </a:prstGeom>
          <a:noFill/>
          <a:ln>
            <a:noFill/>
          </a:ln>
        </p:spPr>
      </p:pic>
      <p:pic>
        <p:nvPicPr>
          <p:cNvPr id="12" name="Рисунок 11" descr="Марьино2.jpg"/>
          <p:cNvPicPr>
            <a:picLocks noChangeAspect="1"/>
          </p:cNvPicPr>
          <p:nvPr/>
        </p:nvPicPr>
        <p:blipFill>
          <a:blip r:embed="rId6" cstate="print"/>
          <a:stretch>
            <a:fillRect/>
          </a:stretch>
        </p:blipFill>
        <p:spPr>
          <a:xfrm>
            <a:off x="3738558" y="2969308"/>
            <a:ext cx="2542007" cy="3470313"/>
          </a:xfrm>
          <a:prstGeom prst="rect">
            <a:avLst/>
          </a:prstGeom>
        </p:spPr>
      </p:pic>
      <p:pic>
        <p:nvPicPr>
          <p:cNvPr id="13" name="Рисунок 12" descr="IMG-20250113-WA0033.jpg"/>
          <p:cNvPicPr>
            <a:picLocks noChangeAspect="1"/>
          </p:cNvPicPr>
          <p:nvPr/>
        </p:nvPicPr>
        <p:blipFill>
          <a:blip r:embed="rId7"/>
          <a:stretch>
            <a:fillRect/>
          </a:stretch>
        </p:blipFill>
        <p:spPr>
          <a:xfrm>
            <a:off x="827216" y="3002360"/>
            <a:ext cx="2666082" cy="3459296"/>
          </a:xfrm>
          <a:prstGeom prst="rect">
            <a:avLst/>
          </a:prstGeom>
        </p:spPr>
      </p:pic>
    </p:spTree>
    <p:extLst>
      <p:ext uri="{BB962C8B-B14F-4D97-AF65-F5344CB8AC3E}">
        <p14:creationId xmlns:p14="http://schemas.microsoft.com/office/powerpoint/2010/main" xmlns="" val="3567462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5" name="Прямоугольник 4"/>
          <p:cNvSpPr/>
          <p:nvPr/>
        </p:nvSpPr>
        <p:spPr>
          <a:xfrm>
            <a:off x="472160" y="386413"/>
            <a:ext cx="11198287" cy="430887"/>
          </a:xfrm>
          <a:prstGeom prst="rect">
            <a:avLst/>
          </a:prstGeom>
        </p:spPr>
        <p:txBody>
          <a:bodyPr wrap="square">
            <a:spAutoFit/>
          </a:bodyPr>
          <a:lstStyle/>
          <a:p>
            <a:pPr lvl="0" algn="ctr">
              <a:defRPr/>
            </a:pPr>
            <a:r>
              <a:rPr lang="ru-RU" sz="2200" b="1" dirty="0" smtClean="0">
                <a:solidFill>
                  <a:srgbClr val="002060"/>
                </a:solidFill>
                <a:latin typeface="Bookman Old Style" panose="02050604050505020204" pitchFamily="18" charset="0"/>
                <a:cs typeface="Times New Roman" panose="02020603050405020304" pitchFamily="18" charset="0"/>
              </a:rPr>
              <a:t>КОНТАКТНАЯ ИНФОРМАЦИЯ</a:t>
            </a:r>
            <a:endParaRPr kumimoji="0" lang="ru-RU" sz="2200" b="1" i="0" u="none" strike="noStrike" kern="1200" cap="none" spc="0" normalizeH="0" baseline="0" noProof="0" dirty="0">
              <a:ln>
                <a:noFill/>
              </a:ln>
              <a:solidFill>
                <a:srgbClr val="002060"/>
              </a:solidFill>
              <a:effectLst/>
              <a:uLnTx/>
              <a:uFillTx/>
              <a:latin typeface="Bookman Old Style" panose="020506040505050202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xmlns="" id="{7DBA7D23-943D-4FB4-9343-660C6550C972}"/>
              </a:ext>
            </a:extLst>
          </p:cNvPr>
          <p:cNvSpPr txBox="1"/>
          <p:nvPr/>
        </p:nvSpPr>
        <p:spPr>
          <a:xfrm>
            <a:off x="1534884" y="911567"/>
            <a:ext cx="9677401" cy="3200876"/>
          </a:xfrm>
          <a:prstGeom prst="rect">
            <a:avLst/>
          </a:prstGeom>
          <a:noFill/>
        </p:spPr>
        <p:txBody>
          <a:bodyPr wrap="square" rtlCol="0">
            <a:spAutoFit/>
          </a:bodyPr>
          <a:lstStyle/>
          <a:p>
            <a:r>
              <a:rPr lang="ru-RU" b="1" dirty="0">
                <a:solidFill>
                  <a:srgbClr val="002060"/>
                </a:solidFill>
                <a:latin typeface="Bookman Old Style" panose="02050604050505020204" pitchFamily="18" charset="0"/>
                <a:cs typeface="Times New Roman" panose="02020603050405020304" pitchFamily="18" charset="0"/>
              </a:rPr>
              <a:t>Официальный сайт Гатчинского муниципального округа  </a:t>
            </a:r>
            <a:r>
              <a:rPr lang="en-US" b="1" dirty="0">
                <a:solidFill>
                  <a:srgbClr val="002060"/>
                </a:solidFill>
                <a:latin typeface="Bookman Old Style" panose="02050604050505020204" pitchFamily="18" charset="0"/>
                <a:cs typeface="Times New Roman" panose="02020603050405020304" pitchFamily="18" charset="0"/>
                <a:hlinkClick r:id="rId4"/>
              </a:rPr>
              <a:t>http://gmolo.ru</a:t>
            </a:r>
            <a:r>
              <a:rPr lang="ru-RU" b="1" dirty="0">
                <a:solidFill>
                  <a:srgbClr val="002060"/>
                </a:solidFill>
                <a:latin typeface="Bookman Old Style" panose="02050604050505020204" pitchFamily="18" charset="0"/>
                <a:cs typeface="Times New Roman" panose="02020603050405020304" pitchFamily="18" charset="0"/>
                <a:hlinkClick r:id="rId4"/>
              </a:rPr>
              <a:t>/</a:t>
            </a:r>
            <a:endParaRPr lang="ru-RU" b="1" dirty="0">
              <a:solidFill>
                <a:srgbClr val="002060"/>
              </a:solidFill>
              <a:latin typeface="Bookman Old Style" panose="02050604050505020204" pitchFamily="18" charset="0"/>
              <a:cs typeface="Times New Roman" panose="02020603050405020304" pitchFamily="18" charset="0"/>
            </a:endParaRPr>
          </a:p>
          <a:p>
            <a:r>
              <a:rPr lang="ru-RU" b="1" dirty="0">
                <a:solidFill>
                  <a:srgbClr val="002060"/>
                </a:solidFill>
                <a:latin typeface="Bookman Old Style" panose="02050604050505020204" pitchFamily="18" charset="0"/>
                <a:cs typeface="Times New Roman" panose="02020603050405020304" pitchFamily="18" charset="0"/>
              </a:rPr>
              <a:t>Официальный сайт Контрольно-счетной палаты Гатчинского муниципального округа </a:t>
            </a:r>
            <a:r>
              <a:rPr lang="en-US" b="1" dirty="0">
                <a:solidFill>
                  <a:srgbClr val="002060"/>
                </a:solidFill>
                <a:latin typeface="Bookman Old Style" panose="02050604050505020204" pitchFamily="18" charset="0"/>
                <a:cs typeface="Times New Roman" panose="02020603050405020304" pitchFamily="18" charset="0"/>
                <a:hlinkClick r:id="rId5"/>
              </a:rPr>
              <a:t>http://gmolo.ru/ksp/</a:t>
            </a:r>
            <a:endParaRPr lang="ru-RU" b="1" dirty="0">
              <a:solidFill>
                <a:srgbClr val="002060"/>
              </a:solidFill>
              <a:latin typeface="Bookman Old Style" panose="02050604050505020204" pitchFamily="18" charset="0"/>
              <a:cs typeface="Times New Roman" panose="02020603050405020304" pitchFamily="18" charset="0"/>
            </a:endParaRPr>
          </a:p>
          <a:p>
            <a:r>
              <a:rPr lang="ru-RU" b="1" dirty="0">
                <a:solidFill>
                  <a:srgbClr val="002060"/>
                </a:solidFill>
                <a:latin typeface="Bookman Old Style" panose="02050604050505020204" pitchFamily="18" charset="0"/>
                <a:cs typeface="Times New Roman" panose="02020603050405020304" pitchFamily="18" charset="0"/>
              </a:rPr>
              <a:t>Официальный сайт Комитета финансов Гатчинского муниципального округа </a:t>
            </a:r>
            <a:r>
              <a:rPr lang="en-US" b="1" dirty="0">
                <a:solidFill>
                  <a:srgbClr val="002060"/>
                </a:solidFill>
                <a:latin typeface="Bookman Old Style" panose="02050604050505020204" pitchFamily="18" charset="0"/>
                <a:cs typeface="Times New Roman" panose="02020603050405020304" pitchFamily="18" charset="0"/>
                <a:hlinkClick r:id="rId6"/>
              </a:rPr>
              <a:t>http://gmolo.ru/activity/finance/</a:t>
            </a:r>
            <a:endParaRPr lang="ru-RU" b="1" dirty="0">
              <a:solidFill>
                <a:srgbClr val="002060"/>
              </a:solidFill>
              <a:latin typeface="Bookman Old Style" panose="02050604050505020204" pitchFamily="18" charset="0"/>
              <a:cs typeface="Times New Roman" panose="02020603050405020304" pitchFamily="18" charset="0"/>
            </a:endParaRPr>
          </a:p>
          <a:p>
            <a:endParaRPr lang="ru-RU" b="1" dirty="0">
              <a:solidFill>
                <a:srgbClr val="002060"/>
              </a:solidFill>
              <a:latin typeface="Bookman Old Style" panose="02050604050505020204" pitchFamily="18" charset="0"/>
              <a:cs typeface="Times New Roman" panose="02020603050405020304" pitchFamily="18" charset="0"/>
            </a:endParaRPr>
          </a:p>
          <a:p>
            <a:pPr algn="ctr"/>
            <a:r>
              <a:rPr lang="ru-RU" sz="2200" b="1" dirty="0" err="1" smtClean="0">
                <a:solidFill>
                  <a:srgbClr val="002060"/>
                </a:solidFill>
                <a:latin typeface="Bookman Old Style" panose="02050604050505020204" pitchFamily="18" charset="0"/>
                <a:cs typeface="Times New Roman" panose="02020603050405020304" pitchFamily="18" charset="0"/>
              </a:rPr>
              <a:t>Пудомягское</a:t>
            </a:r>
            <a:r>
              <a:rPr lang="ru-RU" sz="2200" b="1" dirty="0" smtClean="0">
                <a:solidFill>
                  <a:srgbClr val="002060"/>
                </a:solidFill>
                <a:latin typeface="Bookman Old Style" panose="02050604050505020204" pitchFamily="18" charset="0"/>
                <a:cs typeface="Times New Roman" panose="02020603050405020304" pitchFamily="18" charset="0"/>
              </a:rPr>
              <a:t> сельское поселение</a:t>
            </a:r>
            <a:endParaRPr lang="ru-RU" sz="2200" b="1" dirty="0">
              <a:solidFill>
                <a:srgbClr val="002060"/>
              </a:solidFill>
              <a:latin typeface="Bookman Old Style" panose="02050604050505020204" pitchFamily="18" charset="0"/>
              <a:cs typeface="Times New Roman" panose="02020603050405020304" pitchFamily="18" charset="0"/>
            </a:endParaRPr>
          </a:p>
          <a:p>
            <a:pPr algn="ctr"/>
            <a:r>
              <a:rPr lang="ru-RU" b="1" dirty="0">
                <a:solidFill>
                  <a:srgbClr val="002060"/>
                </a:solidFill>
                <a:latin typeface="Bookman Old Style" panose="02050604050505020204" pitchFamily="18" charset="0"/>
                <a:cs typeface="Times New Roman" panose="02020603050405020304" pitchFamily="18" charset="0"/>
              </a:rPr>
              <a:t>Адрес: Ленинградская область, Гатчинский район, пос. Лукаши, ул. Ижорская, д.8 Телефон: (881371) 64-730</a:t>
            </a:r>
          </a:p>
          <a:p>
            <a:pPr algn="ctr"/>
            <a:endParaRPr lang="ru-RU" b="1" dirty="0">
              <a:solidFill>
                <a:srgbClr val="002060"/>
              </a:solidFill>
              <a:latin typeface="Bookman Old Style" panose="02050604050505020204" pitchFamily="18" charset="0"/>
              <a:cs typeface="Times New Roman" panose="02020603050405020304" pitchFamily="18" charset="0"/>
            </a:endParaRPr>
          </a:p>
          <a:p>
            <a:pPr algn="ctr"/>
            <a:r>
              <a:rPr lang="en-US" b="1" dirty="0">
                <a:solidFill>
                  <a:srgbClr val="002060"/>
                </a:solidFill>
                <a:latin typeface="Bookman Old Style" panose="02050604050505020204" pitchFamily="18" charset="0"/>
                <a:cs typeface="Times New Roman" panose="02020603050405020304" pitchFamily="18" charset="0"/>
              </a:rPr>
              <a:t>E-mail</a:t>
            </a:r>
            <a:r>
              <a:rPr lang="ru-RU" b="1" dirty="0">
                <a:solidFill>
                  <a:srgbClr val="002060"/>
                </a:solidFill>
                <a:latin typeface="Bookman Old Style" panose="02050604050505020204" pitchFamily="18" charset="0"/>
                <a:cs typeface="Times New Roman" panose="02020603050405020304" pitchFamily="18" charset="0"/>
              </a:rPr>
              <a:t>:</a:t>
            </a:r>
            <a:r>
              <a:rPr lang="en-US" b="1" dirty="0">
                <a:solidFill>
                  <a:srgbClr val="002060"/>
                </a:solidFill>
                <a:latin typeface="Bookman Old Style" panose="02050604050505020204" pitchFamily="18" charset="0"/>
                <a:cs typeface="Times New Roman" panose="02020603050405020304" pitchFamily="18" charset="0"/>
              </a:rPr>
              <a:t> www.adm-pudomyagi.ru</a:t>
            </a:r>
            <a:endParaRPr lang="ru-RU" dirty="0"/>
          </a:p>
        </p:txBody>
      </p:sp>
      <p:pic>
        <p:nvPicPr>
          <p:cNvPr id="2050" name="Picture 2" descr="https://avatars.mds.yandex.net/i?id=78ecc7488d89f5abde9b602ba124a9de_l-5277428-images-thumbs&amp;n=13"/>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414656" y="3817794"/>
            <a:ext cx="3559629" cy="266972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1918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Заголовок 1"/>
          <p:cNvSpPr txBox="1">
            <a:spLocks/>
          </p:cNvSpPr>
          <p:nvPr/>
        </p:nvSpPr>
        <p:spPr>
          <a:xfrm>
            <a:off x="1153490" y="333753"/>
            <a:ext cx="10898909" cy="6158410"/>
          </a:xfrm>
          <a:prstGeom prst="rect">
            <a:avLst/>
          </a:prstGeom>
          <a:solidFill>
            <a:schemeClr val="bg1">
              <a:alpha val="65000"/>
            </a:schemeClr>
          </a:solidFill>
        </p:spPr>
        <p:txBody>
          <a:bodyP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ru-RU" sz="3700" b="1" dirty="0">
                <a:solidFill>
                  <a:srgbClr val="002060"/>
                </a:solidFill>
                <a:latin typeface="Verdana" panose="020B0604030504040204" pitchFamily="34" charset="0"/>
                <a:ea typeface="Verdana" panose="020B0604030504040204" pitchFamily="34" charset="0"/>
                <a:cs typeface="Verdana" panose="020B0604030504040204" pitchFamily="34" charset="0"/>
              </a:rPr>
              <a:t>ОСНОВНЫЕ ТЕРМИНЫ И ОПРЕДЕЛЕНИЯ</a:t>
            </a:r>
          </a:p>
          <a:p>
            <a:pPr algn="l">
              <a:lnSpc>
                <a:spcPct val="120000"/>
              </a:lnSpc>
            </a:pPr>
            <a:r>
              <a:rPr lang="ru-RU" sz="2000" dirty="0">
                <a:solidFill>
                  <a:srgbClr val="002060"/>
                </a:solidFill>
                <a:latin typeface="Times New Roman" pitchFamily="18" charset="0"/>
                <a:cs typeface="Times New Roman" pitchFamily="18" charset="0"/>
              </a:rPr>
              <a:t/>
            </a:r>
            <a:br>
              <a:rPr lang="ru-RU" sz="2000" dirty="0">
                <a:solidFill>
                  <a:srgbClr val="002060"/>
                </a:solidFill>
                <a:latin typeface="Times New Roman" pitchFamily="18" charset="0"/>
                <a:cs typeface="Times New Roman" pitchFamily="18" charset="0"/>
              </a:rPr>
            </a:br>
            <a:r>
              <a:rPr lang="ru-RU" sz="2300" b="1" dirty="0">
                <a:solidFill>
                  <a:schemeClr val="dk1"/>
                </a:solidFill>
                <a:latin typeface="Verdana" panose="020B0604030504040204" pitchFamily="34" charset="0"/>
                <a:ea typeface="Verdana" panose="020B0604030504040204" pitchFamily="34" charset="0"/>
                <a:cs typeface="Verdana" panose="020B0604030504040204" pitchFamily="34" charset="0"/>
              </a:rPr>
              <a:t>Бюджет</a:t>
            </a:r>
            <a:r>
              <a:rPr lang="ru-RU" sz="2300" dirty="0">
                <a:solidFill>
                  <a:schemeClr val="dk1"/>
                </a:solidFill>
                <a:latin typeface="Verdana" panose="020B0604030504040204" pitchFamily="34" charset="0"/>
                <a:ea typeface="Verdana" panose="020B0604030504040204" pitchFamily="34" charset="0"/>
                <a:cs typeface="Verdana" panose="020B0604030504040204" pitchFamily="34" charset="0"/>
              </a:rPr>
              <a:t>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br>
              <a:rPr lang="ru-RU" sz="2300" dirty="0">
                <a:solidFill>
                  <a:schemeClr val="dk1"/>
                </a:solidFill>
                <a:latin typeface="Verdana" panose="020B0604030504040204" pitchFamily="34" charset="0"/>
                <a:ea typeface="Verdana" panose="020B0604030504040204" pitchFamily="34" charset="0"/>
                <a:cs typeface="Verdana" panose="020B0604030504040204" pitchFamily="34" charset="0"/>
              </a:rPr>
            </a:br>
            <a:r>
              <a:rPr lang="ru-RU" sz="2300" b="1" dirty="0">
                <a:solidFill>
                  <a:schemeClr val="dk1"/>
                </a:solidFill>
                <a:latin typeface="Verdana" panose="020B0604030504040204" pitchFamily="34" charset="0"/>
                <a:ea typeface="Verdana" panose="020B0604030504040204" pitchFamily="34" charset="0"/>
                <a:cs typeface="Verdana" panose="020B0604030504040204" pitchFamily="34" charset="0"/>
              </a:rPr>
              <a:t>Консолидированный бюджет</a:t>
            </a:r>
            <a:r>
              <a:rPr lang="ru-RU" sz="2300" dirty="0">
                <a:solidFill>
                  <a:schemeClr val="dk1"/>
                </a:solidFill>
                <a:latin typeface="Verdana" panose="020B0604030504040204" pitchFamily="34" charset="0"/>
                <a:ea typeface="Verdana" panose="020B0604030504040204" pitchFamily="34" charset="0"/>
                <a:cs typeface="Verdana" panose="020B0604030504040204" pitchFamily="34" charset="0"/>
              </a:rPr>
              <a:t> - свод бюджетов бюджетной системы российской федерации на соответствующей территории (за исключением бюджетов государственных внебюджетных фондов) без учета межбюджетных трансфертов между этими бюджетами;</a:t>
            </a:r>
            <a:br>
              <a:rPr lang="ru-RU" sz="2300" dirty="0">
                <a:solidFill>
                  <a:schemeClr val="dk1"/>
                </a:solidFill>
                <a:latin typeface="Verdana" panose="020B0604030504040204" pitchFamily="34" charset="0"/>
                <a:ea typeface="Verdana" panose="020B0604030504040204" pitchFamily="34" charset="0"/>
                <a:cs typeface="Verdana" panose="020B0604030504040204" pitchFamily="34" charset="0"/>
              </a:rPr>
            </a:br>
            <a:r>
              <a:rPr lang="ru-RU" sz="2300" b="1" dirty="0">
                <a:solidFill>
                  <a:schemeClr val="dk1"/>
                </a:solidFill>
                <a:latin typeface="Verdana" panose="020B0604030504040204" pitchFamily="34" charset="0"/>
                <a:ea typeface="Verdana" panose="020B0604030504040204" pitchFamily="34" charset="0"/>
                <a:cs typeface="Verdana" panose="020B0604030504040204" pitchFamily="34" charset="0"/>
              </a:rPr>
              <a:t>Бюджетная система российской федерации </a:t>
            </a:r>
            <a:r>
              <a:rPr lang="ru-RU" sz="2300" dirty="0">
                <a:solidFill>
                  <a:schemeClr val="dk1"/>
                </a:solidFill>
                <a:latin typeface="Verdana" panose="020B0604030504040204" pitchFamily="34" charset="0"/>
                <a:ea typeface="Verdana" panose="020B0604030504040204" pitchFamily="34" charset="0"/>
                <a:cs typeface="Verdana" panose="020B0604030504040204" pitchFamily="34" charset="0"/>
              </a:rPr>
              <a:t>- основанная на экономических отношениях и государственном устройстве российской федерации, регулируемая законодательством российской федерации совокупность федерального бюджета, бюджетов субъектов российской федерации, местных бюджетов и бюджетов государственных внебюджетных фондов;</a:t>
            </a:r>
            <a:br>
              <a:rPr lang="ru-RU" sz="2300" dirty="0">
                <a:solidFill>
                  <a:schemeClr val="dk1"/>
                </a:solidFill>
                <a:latin typeface="Verdana" panose="020B0604030504040204" pitchFamily="34" charset="0"/>
                <a:ea typeface="Verdana" panose="020B0604030504040204" pitchFamily="34" charset="0"/>
                <a:cs typeface="Verdana" panose="020B0604030504040204" pitchFamily="34" charset="0"/>
              </a:rPr>
            </a:br>
            <a:r>
              <a:rPr lang="ru-RU" sz="2300" b="1" dirty="0">
                <a:solidFill>
                  <a:schemeClr val="dk1"/>
                </a:solidFill>
                <a:latin typeface="Verdana" panose="020B0604030504040204" pitchFamily="34" charset="0"/>
                <a:ea typeface="Verdana" panose="020B0604030504040204" pitchFamily="34" charset="0"/>
                <a:cs typeface="Verdana" panose="020B0604030504040204" pitchFamily="34" charset="0"/>
              </a:rPr>
              <a:t>Доходы бюджета </a:t>
            </a:r>
            <a:r>
              <a:rPr lang="ru-RU" sz="2300" dirty="0">
                <a:solidFill>
                  <a:schemeClr val="dk1"/>
                </a:solidFill>
                <a:latin typeface="Verdana" panose="020B0604030504040204" pitchFamily="34" charset="0"/>
                <a:ea typeface="Verdana" panose="020B0604030504040204" pitchFamily="34" charset="0"/>
                <a:cs typeface="Verdana" panose="020B0604030504040204" pitchFamily="34" charset="0"/>
              </a:rPr>
              <a:t>- поступающие в бюджет денежные средства, за исключением средств, являющихся в соответствии с настоящим кодексом источниками финансирования дефицита бюджета;</a:t>
            </a:r>
            <a:br>
              <a:rPr lang="ru-RU" sz="2300" dirty="0">
                <a:solidFill>
                  <a:schemeClr val="dk1"/>
                </a:solidFill>
                <a:latin typeface="Verdana" panose="020B0604030504040204" pitchFamily="34" charset="0"/>
                <a:ea typeface="Verdana" panose="020B0604030504040204" pitchFamily="34" charset="0"/>
                <a:cs typeface="Verdana" panose="020B0604030504040204" pitchFamily="34" charset="0"/>
              </a:rPr>
            </a:br>
            <a:r>
              <a:rPr lang="ru-RU" sz="2300" b="1" dirty="0">
                <a:solidFill>
                  <a:schemeClr val="dk1"/>
                </a:solidFill>
                <a:latin typeface="Verdana" panose="020B0604030504040204" pitchFamily="34" charset="0"/>
                <a:ea typeface="Verdana" panose="020B0604030504040204" pitchFamily="34" charset="0"/>
                <a:cs typeface="Verdana" panose="020B0604030504040204" pitchFamily="34" charset="0"/>
              </a:rPr>
              <a:t>Расходы бюджета </a:t>
            </a:r>
            <a:r>
              <a:rPr lang="ru-RU" sz="2300" dirty="0">
                <a:solidFill>
                  <a:schemeClr val="dk1"/>
                </a:solidFill>
                <a:latin typeface="Verdana" panose="020B0604030504040204" pitchFamily="34" charset="0"/>
                <a:ea typeface="Verdana" panose="020B0604030504040204" pitchFamily="34" charset="0"/>
                <a:cs typeface="Verdana" panose="020B0604030504040204" pitchFamily="34" charset="0"/>
              </a:rPr>
              <a:t>- выплачиваемые из бюджета денежные средства, за исключением средств, являющихся в соответствии с настоящим кодексом источниками финансирования дефицита бюджета;</a:t>
            </a:r>
            <a:br>
              <a:rPr lang="ru-RU" sz="2300" dirty="0">
                <a:solidFill>
                  <a:schemeClr val="dk1"/>
                </a:solidFill>
                <a:latin typeface="Verdana" panose="020B0604030504040204" pitchFamily="34" charset="0"/>
                <a:ea typeface="Verdana" panose="020B0604030504040204" pitchFamily="34" charset="0"/>
                <a:cs typeface="Verdana" panose="020B0604030504040204" pitchFamily="34" charset="0"/>
              </a:rPr>
            </a:br>
            <a:r>
              <a:rPr lang="ru-RU" sz="2300" b="1" dirty="0">
                <a:solidFill>
                  <a:schemeClr val="dk1"/>
                </a:solidFill>
                <a:latin typeface="Verdana" panose="020B0604030504040204" pitchFamily="34" charset="0"/>
                <a:ea typeface="Verdana" panose="020B0604030504040204" pitchFamily="34" charset="0"/>
                <a:cs typeface="Verdana" panose="020B0604030504040204" pitchFamily="34" charset="0"/>
              </a:rPr>
              <a:t>Дефицит бюджета </a:t>
            </a:r>
            <a:r>
              <a:rPr lang="ru-RU" sz="2300" dirty="0">
                <a:solidFill>
                  <a:schemeClr val="dk1"/>
                </a:solidFill>
                <a:latin typeface="Verdana" panose="020B0604030504040204" pitchFamily="34" charset="0"/>
                <a:ea typeface="Verdana" panose="020B0604030504040204" pitchFamily="34" charset="0"/>
                <a:cs typeface="Verdana" panose="020B0604030504040204" pitchFamily="34" charset="0"/>
              </a:rPr>
              <a:t>- превышение расходов бюджета над его доходами;</a:t>
            </a:r>
            <a:br>
              <a:rPr lang="ru-RU" sz="2300" dirty="0">
                <a:solidFill>
                  <a:schemeClr val="dk1"/>
                </a:solidFill>
                <a:latin typeface="Verdana" panose="020B0604030504040204" pitchFamily="34" charset="0"/>
                <a:ea typeface="Verdana" panose="020B0604030504040204" pitchFamily="34" charset="0"/>
                <a:cs typeface="Verdana" panose="020B0604030504040204" pitchFamily="34" charset="0"/>
              </a:rPr>
            </a:br>
            <a:r>
              <a:rPr lang="ru-RU" sz="2300" b="1" dirty="0">
                <a:solidFill>
                  <a:schemeClr val="dk1"/>
                </a:solidFill>
                <a:latin typeface="Verdana" panose="020B0604030504040204" pitchFamily="34" charset="0"/>
                <a:ea typeface="Verdana" panose="020B0604030504040204" pitchFamily="34" charset="0"/>
                <a:cs typeface="Verdana" panose="020B0604030504040204" pitchFamily="34" charset="0"/>
              </a:rPr>
              <a:t>Профицит бюджета </a:t>
            </a:r>
            <a:r>
              <a:rPr lang="ru-RU" sz="2300" dirty="0">
                <a:solidFill>
                  <a:schemeClr val="dk1"/>
                </a:solidFill>
                <a:latin typeface="Verdana" panose="020B0604030504040204" pitchFamily="34" charset="0"/>
                <a:ea typeface="Verdana" panose="020B0604030504040204" pitchFamily="34" charset="0"/>
                <a:cs typeface="Verdana" panose="020B0604030504040204" pitchFamily="34" charset="0"/>
              </a:rPr>
              <a:t>- превышение доходов бюджета над его расходами;</a:t>
            </a:r>
            <a:br>
              <a:rPr lang="ru-RU" sz="2300" dirty="0">
                <a:solidFill>
                  <a:schemeClr val="dk1"/>
                </a:solidFill>
                <a:latin typeface="Verdana" panose="020B0604030504040204" pitchFamily="34" charset="0"/>
                <a:ea typeface="Verdana" panose="020B0604030504040204" pitchFamily="34" charset="0"/>
                <a:cs typeface="Verdana" panose="020B0604030504040204" pitchFamily="34" charset="0"/>
              </a:rPr>
            </a:br>
            <a:r>
              <a:rPr lang="ru-RU" sz="2300" b="1" dirty="0">
                <a:solidFill>
                  <a:schemeClr val="dk1"/>
                </a:solidFill>
                <a:latin typeface="Verdana" panose="020B0604030504040204" pitchFamily="34" charset="0"/>
                <a:ea typeface="Verdana" panose="020B0604030504040204" pitchFamily="34" charset="0"/>
                <a:cs typeface="Verdana" panose="020B0604030504040204" pitchFamily="34" charset="0"/>
              </a:rPr>
              <a:t>Бюджетный процесс </a:t>
            </a:r>
            <a:r>
              <a:rPr lang="ru-RU" sz="2300" dirty="0">
                <a:solidFill>
                  <a:schemeClr val="dk1"/>
                </a:solidFill>
                <a:latin typeface="Verdana" panose="020B0604030504040204" pitchFamily="34" charset="0"/>
                <a:ea typeface="Verdana" panose="020B0604030504040204" pitchFamily="34" charset="0"/>
                <a:cs typeface="Verdana" panose="020B0604030504040204" pitchFamily="34" charset="0"/>
              </a:rPr>
              <a:t>- регламентируемая законодательством российской федерации деятельность органов государственной власти, органов местного самоуправления и иных участников бюджетного процесса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br>
              <a:rPr lang="ru-RU" sz="2300" dirty="0">
                <a:solidFill>
                  <a:schemeClr val="dk1"/>
                </a:solidFill>
                <a:latin typeface="Verdana" panose="020B0604030504040204" pitchFamily="34" charset="0"/>
                <a:ea typeface="Verdana" panose="020B0604030504040204" pitchFamily="34" charset="0"/>
                <a:cs typeface="Verdana" panose="020B0604030504040204" pitchFamily="34" charset="0"/>
              </a:rPr>
            </a:br>
            <a:r>
              <a:rPr lang="ru-RU" sz="2300" b="1" dirty="0">
                <a:solidFill>
                  <a:schemeClr val="dk1"/>
                </a:solidFill>
                <a:latin typeface="Verdana" panose="020B0604030504040204" pitchFamily="34" charset="0"/>
                <a:ea typeface="Verdana" panose="020B0604030504040204" pitchFamily="34" charset="0"/>
                <a:cs typeface="Verdana" panose="020B0604030504040204" pitchFamily="34" charset="0"/>
              </a:rPr>
              <a:t>Бюджетная роспись </a:t>
            </a:r>
            <a:r>
              <a:rPr lang="ru-RU" sz="2300" dirty="0">
                <a:solidFill>
                  <a:schemeClr val="dk1"/>
                </a:solidFill>
                <a:latin typeface="Verdana" panose="020B0604030504040204" pitchFamily="34" charset="0"/>
                <a:ea typeface="Verdana" panose="020B0604030504040204" pitchFamily="34" charset="0"/>
                <a:cs typeface="Verdana" panose="020B0604030504040204" pitchFamily="34" charset="0"/>
              </a:rPr>
              <a:t>- документ, который составляется и ведется главным распорядителем бюджетных средств (главным администратором источников финансирования дефицита бюджета) в соответствии с настоящим кодексом в целях исполнения бюджета по расходам (источникам финансирования дефицита бюджета);</a:t>
            </a:r>
            <a:br>
              <a:rPr lang="ru-RU" sz="2300" dirty="0">
                <a:solidFill>
                  <a:schemeClr val="dk1"/>
                </a:solidFill>
                <a:latin typeface="Verdana" panose="020B0604030504040204" pitchFamily="34" charset="0"/>
                <a:ea typeface="Verdana" panose="020B0604030504040204" pitchFamily="34" charset="0"/>
                <a:cs typeface="Verdana" panose="020B0604030504040204" pitchFamily="34" charset="0"/>
              </a:rPr>
            </a:br>
            <a:r>
              <a:rPr lang="ru-RU" sz="2300" b="1" dirty="0">
                <a:solidFill>
                  <a:schemeClr val="dk1"/>
                </a:solidFill>
                <a:latin typeface="Verdana" panose="020B0604030504040204" pitchFamily="34" charset="0"/>
                <a:ea typeface="Verdana" panose="020B0604030504040204" pitchFamily="34" charset="0"/>
                <a:cs typeface="Verdana" panose="020B0604030504040204" pitchFamily="34" charset="0"/>
              </a:rPr>
              <a:t>Бюджетные ассигнования</a:t>
            </a:r>
            <a:r>
              <a:rPr lang="ru-RU" sz="2300" dirty="0">
                <a:solidFill>
                  <a:schemeClr val="dk1"/>
                </a:solidFill>
                <a:latin typeface="Verdana" panose="020B0604030504040204" pitchFamily="34" charset="0"/>
                <a:ea typeface="Verdana" panose="020B0604030504040204" pitchFamily="34" charset="0"/>
                <a:cs typeface="Verdana" panose="020B0604030504040204" pitchFamily="34" charset="0"/>
              </a:rPr>
              <a:t> - предельные объемы денежных средств, предусмотренных в соответствующем финансовом году для исполнения бюджетных обязательств;</a:t>
            </a:r>
            <a:br>
              <a:rPr lang="ru-RU" sz="2300" dirty="0">
                <a:solidFill>
                  <a:schemeClr val="dk1"/>
                </a:solidFill>
                <a:latin typeface="Verdana" panose="020B0604030504040204" pitchFamily="34" charset="0"/>
                <a:ea typeface="Verdana" panose="020B0604030504040204" pitchFamily="34" charset="0"/>
                <a:cs typeface="Verdana" panose="020B0604030504040204" pitchFamily="34" charset="0"/>
              </a:rPr>
            </a:br>
            <a:r>
              <a:rPr lang="ru-RU" sz="2300" b="1" dirty="0">
                <a:solidFill>
                  <a:schemeClr val="dk1"/>
                </a:solidFill>
                <a:latin typeface="Verdana" panose="020B0604030504040204" pitchFamily="34" charset="0"/>
                <a:ea typeface="Verdana" panose="020B0604030504040204" pitchFamily="34" charset="0"/>
                <a:cs typeface="Verdana" panose="020B0604030504040204" pitchFamily="34" charset="0"/>
              </a:rPr>
              <a:t>Государственный или муниципальный долг </a:t>
            </a:r>
            <a:r>
              <a:rPr lang="ru-RU" sz="2300" dirty="0">
                <a:solidFill>
                  <a:schemeClr val="dk1"/>
                </a:solidFill>
                <a:latin typeface="Verdana" panose="020B0604030504040204" pitchFamily="34" charset="0"/>
                <a:ea typeface="Verdana" panose="020B0604030504040204" pitchFamily="34" charset="0"/>
                <a:cs typeface="Verdana" panose="020B0604030504040204" pitchFamily="34" charset="0"/>
              </a:rPr>
              <a:t>- обязательства, возникающие из государственных или муниципальных заимствований, гарантий по обязательствам третьих лиц, другие обязательства в соответствии с видами долговых обязательств, установленными настоящим кодексом, принятые на себя российской федерацией, субъектом российской федерации или муниципальным образованием;</a:t>
            </a:r>
            <a:br>
              <a:rPr lang="ru-RU" sz="2300" dirty="0">
                <a:solidFill>
                  <a:schemeClr val="dk1"/>
                </a:solidFill>
                <a:latin typeface="Verdana" panose="020B0604030504040204" pitchFamily="34" charset="0"/>
                <a:ea typeface="Verdana" panose="020B0604030504040204" pitchFamily="34" charset="0"/>
                <a:cs typeface="Verdana" panose="020B0604030504040204" pitchFamily="34" charset="0"/>
              </a:rPr>
            </a:br>
            <a:r>
              <a:rPr lang="ru-RU" sz="2300" b="1" dirty="0">
                <a:solidFill>
                  <a:schemeClr val="dk1"/>
                </a:solidFill>
                <a:latin typeface="Verdana" panose="020B0604030504040204" pitchFamily="34" charset="0"/>
                <a:ea typeface="Verdana" panose="020B0604030504040204" pitchFamily="34" charset="0"/>
                <a:cs typeface="Verdana" panose="020B0604030504040204" pitchFamily="34" charset="0"/>
              </a:rPr>
              <a:t>Расходные обязательства</a:t>
            </a:r>
            <a:r>
              <a:rPr lang="ru-RU" sz="2300" dirty="0">
                <a:solidFill>
                  <a:schemeClr val="dk1"/>
                </a:solidFill>
                <a:latin typeface="Verdana" panose="020B0604030504040204" pitchFamily="34" charset="0"/>
                <a:ea typeface="Verdana" panose="020B0604030504040204" pitchFamily="34" charset="0"/>
                <a:cs typeface="Verdana" panose="020B0604030504040204" pitchFamily="34" charset="0"/>
              </a:rPr>
              <a:t> - обусловленные законом, иным нормативным правовым актом, договором или соглашением обязанности публично-правового образования (российской федерации, субъекта российской федерации, муниципального образования) или действующего от его имени казенного учреждения предоставить физическому или юридическому лицу, иному публично-правовому образованию, субъекту международного права средства из соответствующего бюджета;</a:t>
            </a:r>
          </a:p>
        </p:txBody>
      </p:sp>
    </p:spTree>
    <p:extLst>
      <p:ext uri="{BB962C8B-B14F-4D97-AF65-F5344CB8AC3E}">
        <p14:creationId xmlns:p14="http://schemas.microsoft.com/office/powerpoint/2010/main" xmlns="" val="2743947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Заголовок 1"/>
          <p:cNvSpPr txBox="1">
            <a:spLocks/>
          </p:cNvSpPr>
          <p:nvPr/>
        </p:nvSpPr>
        <p:spPr>
          <a:xfrm>
            <a:off x="1049115" y="132555"/>
            <a:ext cx="10893464" cy="6601298"/>
          </a:xfrm>
          <a:prstGeom prst="rect">
            <a:avLst/>
          </a:prstGeom>
          <a:solidFill>
            <a:schemeClr val="bg1">
              <a:alpha val="65000"/>
            </a:schemeClr>
          </a:solidFill>
        </p:spPr>
        <p:txBody>
          <a:bodyP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ru-RU" sz="7600"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ОСНОВНЫЕ ТЕРМИНЫ И ОПРЕДЕЛЕНИЯ</a:t>
            </a:r>
          </a:p>
          <a:p>
            <a:pPr marL="0" marR="0" lvl="0" indent="0" algn="l" defTabSz="914400" rtl="0" eaLnBrk="1" fontAlgn="auto" latinLnBrk="0" hangingPunct="1">
              <a:lnSpc>
                <a:spcPct val="120000"/>
              </a:lnSpc>
              <a:spcBef>
                <a:spcPct val="0"/>
              </a:spcBef>
              <a:spcAft>
                <a:spcPts val="0"/>
              </a:spcAft>
              <a:buClrTx/>
              <a:buSzTx/>
              <a:buFontTx/>
              <a:buNone/>
              <a:tabLst/>
              <a:defRPr/>
            </a:pPr>
            <a:endParaRPr kumimoji="0" lang="ru-RU" sz="4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20000"/>
              </a:lnSpc>
              <a:spcBef>
                <a:spcPct val="0"/>
              </a:spcBef>
              <a:spcAft>
                <a:spcPts val="0"/>
              </a:spcAft>
              <a:buClrTx/>
              <a:buSzTx/>
              <a:buFontTx/>
              <a:buNone/>
              <a:tabLst/>
              <a:defRPr/>
            </a:pPr>
            <a:r>
              <a:rPr kumimoji="0" lang="ru-RU" sz="4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Публичные нормативные обязательства </a:t>
            </a:r>
            <a:r>
              <a:rPr kumimoji="0" lang="ru-RU" sz="4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публичные обязательства перед физическим лицом, подлежащие исполнению в денежной форме в установленном соответствующим законом, иным нормативным правовым актом размере или имеющие установленный порядок его индексации, за исключением выплат физическому лицу, предусмотренных статусом государственных (муниципальных) служащих, а также лиц, замещающих государственные должности российской федерации, государственные должности субъектов российской федерации, муниципальные должности, работников казенных учреждений, военнослужащих, проходящих военную службу по призыву (обладающих статусом военнослужащих, проходящих военную службу по призыву), лиц, обучающихся (воспитанников) в государственных (муниципальных) образовательных учреждениях;</a:t>
            </a:r>
            <a:br>
              <a:rPr kumimoji="0" lang="ru-RU" sz="4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ru-RU" sz="4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Межбюджетные отношения </a:t>
            </a:r>
            <a:r>
              <a:rPr kumimoji="0" lang="ru-RU" sz="4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взаимоотношения между публично-правовыми образованиями по вопросам регулирования бюджетных правоотношений, организации и осуществления бюджетного процесса;</a:t>
            </a:r>
            <a:br>
              <a:rPr kumimoji="0" lang="ru-RU" sz="4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ru-RU" sz="4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Межбюджетные трансферты </a:t>
            </a:r>
            <a:r>
              <a:rPr kumimoji="0" lang="ru-RU" sz="4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средства, предоставляемые одним бюджетом бюджетной системы российской федерации другому бюджету бюджетной системы российской федерации;</a:t>
            </a:r>
            <a:br>
              <a:rPr kumimoji="0" lang="ru-RU" sz="4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ru-RU" sz="4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Дотации</a:t>
            </a:r>
            <a:r>
              <a:rPr kumimoji="0" lang="ru-RU" sz="4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 межбюджетные трансферты, предоставляемые на безвозмездной и безвозвратной основе;</a:t>
            </a:r>
            <a:br>
              <a:rPr kumimoji="0" lang="ru-RU" sz="4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ru-RU" sz="4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Бюджетные полномочия </a:t>
            </a:r>
            <a:r>
              <a:rPr kumimoji="0" lang="ru-RU" sz="4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установленные настоящим кодексом и принятыми в соответствии с ним правовыми актами, регулирующими бюджетные правоотношения, права и обязанности органов государственной власти (органов местного самоуправления) и иных участников бюджетного процесса по регулированию бюджетных правоотношений, организации и осуществлению бюджетного процесса;</a:t>
            </a:r>
            <a:br>
              <a:rPr kumimoji="0" lang="ru-RU" sz="4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ru-RU" sz="4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Смета доходов и расходов населенного пункта, другой территории, не являющейся муниципальным образованием</a:t>
            </a:r>
            <a:r>
              <a:rPr kumimoji="0" lang="ru-RU" sz="4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 утвержденный органом местного самоуправления городского, сельского поселения план доходов и расходов распорядителя (главного распорядителя) средств местного бюджета, уполномоченного местной администрацией городского, сельского поселения осуществлять в данном населенном пункте (на другой территории), входящем (входящей) в состав территории городского, сельского поселения, отдельные функции местной администрации;</a:t>
            </a:r>
            <a:br>
              <a:rPr kumimoji="0" lang="ru-RU" sz="4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ru-RU" sz="4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Государственные (муниципальные) услуги (работы) </a:t>
            </a:r>
            <a:r>
              <a:rPr kumimoji="0" lang="ru-RU" sz="4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услуги (работы), оказываемые (выполняемые) органами государственной власти (органами местного самоуправления), государственными (муниципальными) учреждениями и в случаях, установленных законодательством российской федерации, иными юридическими лицами;</a:t>
            </a:r>
            <a:br>
              <a:rPr kumimoji="0" lang="ru-RU" sz="4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ru-RU" sz="4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Государственное (муниципальное) задание </a:t>
            </a:r>
            <a:r>
              <a:rPr kumimoji="0" lang="ru-RU" sz="4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документ, устанавливающий требования к составу, качеству и (или) объему (содержанию), условиям, порядку и результатам оказания государственных (муниципальных) услуг (выполнения работ);</a:t>
            </a:r>
            <a:br>
              <a:rPr kumimoji="0" lang="ru-RU" sz="4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ru-RU" sz="4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Бюджетные инвестиции </a:t>
            </a:r>
            <a:r>
              <a:rPr kumimoji="0" lang="ru-RU" sz="4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бюджетные средства, направляемые на создание или увеличение за счет средств бюджета стоимости государственного (муниципального) имущества;</a:t>
            </a:r>
            <a:br>
              <a:rPr kumimoji="0" lang="ru-RU" sz="4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ru-RU" sz="4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Финансовые органы </a:t>
            </a:r>
            <a:r>
              <a:rPr kumimoji="0" lang="ru-RU" sz="4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министерство финансов российской федерации, органы исполнительной власти субъектов российской федерации, осуществляющие составление и организацию исполнения бюджетов субъектов российской федерации (финансовые органы субъектов российской федерации), органы (должностные лица) местных администраций муниципальных образований, осуществляющие составление и организацию исполнения местных бюджетов (финансовые органы муниципальных образований);</a:t>
            </a:r>
            <a:br>
              <a:rPr kumimoji="0" lang="ru-RU" sz="4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ru-RU" sz="4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Главный распорядитель бюджетных средств (главный распорядитель средств соответствующего бюджета) </a:t>
            </a:r>
            <a:r>
              <a:rPr kumimoji="0" lang="ru-RU" sz="4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орган государственной власти (государственный орган), орган управления государственным внебюджетным фондом, орган местного самоуправления, орган местной администрации, а также наиболее значимое учреждение науки, образования, культуры и здравоохранения, указанное в ведомственной структуре расходов бюджета, имеющие право распределять бюджетные ассигнования и лимиты бюджетных обязательств между подведомственными распорядителями и (или) получателями бюджетных средств;</a:t>
            </a:r>
            <a:br>
              <a:rPr kumimoji="0" lang="ru-RU" sz="4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br>
            <a:endParaRPr kumimoji="0" lang="ru-RU" sz="4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xmlns="" val="1953889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Заголовок 1"/>
          <p:cNvSpPr txBox="1">
            <a:spLocks/>
          </p:cNvSpPr>
          <p:nvPr/>
        </p:nvSpPr>
        <p:spPr>
          <a:xfrm>
            <a:off x="1228436" y="292934"/>
            <a:ext cx="10695886" cy="5994655"/>
          </a:xfrm>
          <a:prstGeom prst="rect">
            <a:avLst/>
          </a:prstGeom>
          <a:solidFill>
            <a:schemeClr val="bg1">
              <a:alpha val="65000"/>
            </a:schemeClr>
          </a:solidFill>
        </p:spPr>
        <p:txBody>
          <a:bodyPr>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ru-RU" sz="5800"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ОСНОВНЫЕ ТЕРМИНЫ И ОПРЕДЕЛЕНИЯ</a:t>
            </a:r>
          </a:p>
          <a:p>
            <a:pPr marL="0" marR="0" lvl="0" indent="0" algn="l" defTabSz="914400" rtl="0" eaLnBrk="1" fontAlgn="auto" latinLnBrk="0" hangingPunct="1">
              <a:lnSpc>
                <a:spcPct val="120000"/>
              </a:lnSpc>
              <a:spcBef>
                <a:spcPct val="0"/>
              </a:spcBef>
              <a:spcAft>
                <a:spcPts val="0"/>
              </a:spcAft>
              <a:buClrTx/>
              <a:buSzTx/>
              <a:buFontTx/>
              <a:buNone/>
              <a:tabLst/>
              <a:defRPr/>
            </a:pPr>
            <a:r>
              <a:rPr kumimoji="0" lang="ru-RU" sz="2000" b="0" i="0" u="none" strike="noStrike" kern="1200" cap="none" spc="0" normalizeH="0" baseline="0" noProof="0" dirty="0">
                <a:ln>
                  <a:noFill/>
                </a:ln>
                <a:solidFill>
                  <a:srgbClr val="002060"/>
                </a:solidFill>
                <a:effectLst/>
                <a:uLnTx/>
                <a:uFillTx/>
                <a:latin typeface="Times New Roman" pitchFamily="18" charset="0"/>
                <a:ea typeface="+mj-ea"/>
                <a:cs typeface="Times New Roman" pitchFamily="18" charset="0"/>
              </a:rPr>
              <a:t/>
            </a:r>
            <a:br>
              <a:rPr kumimoji="0" lang="ru-RU" sz="2000" b="0" i="0" u="none" strike="noStrike" kern="1200" cap="none" spc="0" normalizeH="0" baseline="0" noProof="0" dirty="0">
                <a:ln>
                  <a:noFill/>
                </a:ln>
                <a:solidFill>
                  <a:srgbClr val="002060"/>
                </a:solidFill>
                <a:effectLst/>
                <a:uLnTx/>
                <a:uFillTx/>
                <a:latin typeface="Times New Roman" pitchFamily="18" charset="0"/>
                <a:ea typeface="+mj-ea"/>
                <a:cs typeface="Times New Roman" pitchFamily="18" charset="0"/>
              </a:rPr>
            </a:br>
            <a:endParaRPr kumimoji="0" lang="ru-RU" sz="2000" b="0" i="0" u="none" strike="noStrike" kern="1200" cap="none" spc="0" normalizeH="0" baseline="0" noProof="0" dirty="0">
              <a:ln>
                <a:noFill/>
              </a:ln>
              <a:solidFill>
                <a:srgbClr val="002060"/>
              </a:solidFill>
              <a:effectLst/>
              <a:uLnTx/>
              <a:uFillTx/>
              <a:latin typeface="Times New Roman" pitchFamily="18" charset="0"/>
              <a:ea typeface="+mj-ea"/>
              <a:cs typeface="Times New Roman" pitchFamily="18" charset="0"/>
            </a:endParaRPr>
          </a:p>
          <a:p>
            <a:pPr marL="0" marR="0" lvl="0" indent="0" algn="l" defTabSz="914400" rtl="0" eaLnBrk="1" fontAlgn="auto" latinLnBrk="0" hangingPunct="1">
              <a:lnSpc>
                <a:spcPct val="120000"/>
              </a:lnSpc>
              <a:spcBef>
                <a:spcPct val="0"/>
              </a:spcBef>
              <a:spcAft>
                <a:spcPts val="0"/>
              </a:spcAft>
              <a:buClrTx/>
              <a:buSzTx/>
              <a:buFontTx/>
              <a:buNone/>
              <a:tabLst/>
              <a:defRPr/>
            </a:pPr>
            <a:r>
              <a:rPr kumimoji="0" lang="ru-RU" sz="3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Получатель бюджетных средств (получатель средств соответствующего бюджета) </a:t>
            </a:r>
            <a:r>
              <a:rPr kumimoji="0" lang="ru-RU" sz="3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орган государственной власти (государственный орган), орган управления государственным внебюджетным фондом, орган местного самоуправления, орган местной администрации, находящееся в ведении главного распорядителя (распорядителя) бюджетных средств казенное учреждение, имеющие право на принятие и (или) исполнение бюджетных обязательств от имени публично-правового образования за счет средств соответствующего бюджета;</a:t>
            </a:r>
            <a:br>
              <a:rPr kumimoji="0" lang="ru-RU" sz="3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ru-RU" sz="3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казенное учреждение - государственное (муниципальное) учреждение, осуществляющее оказание государственных (муниципальных) услуг, выполнение работ и (или) исполнение государственных (муниципальных) функций в целях обеспечения реализации предусмотренных законодательством российской федерации полномочий органов государственной власти (государственных органов) или органов местного самоуправления, финансовое обеспечение деятельности которого осуществляется за счет средств соответствующего бюджета на основании бюджетной сметы;</a:t>
            </a:r>
            <a:br>
              <a:rPr kumimoji="0" lang="ru-RU" sz="3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ru-RU" sz="3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Ведомственная структура расходов бюджета</a:t>
            </a:r>
            <a:r>
              <a:rPr kumimoji="0" lang="ru-RU" sz="3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 распределение бюджетных ассигнований, предусмотренных законом (решением) о бюджете, по главным распорядителям бюджетных средств, разделам, подразделам, целевым статьям, группам (группам и подгруппам) видов расходов бюджетов либо по главным распорядителям бюджетных средств, разделам, подразделам и (или) целевым статьям (государственным (муниципальным) программам и непрограммным направлениям деятельности), группам (группам и подгруппам) видов расходов классификации расходов бюджетов;</a:t>
            </a:r>
            <a:br>
              <a:rPr kumimoji="0" lang="ru-RU" sz="3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ru-RU" sz="3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Администратор доходов бюджета </a:t>
            </a:r>
            <a:r>
              <a:rPr kumimoji="0" lang="ru-RU" sz="3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орган государственной власти (государственный орган), орган местного самоуправления, орган местной администрации, орган управления государственным внебюджетным фондом, центральный банк российской федерации, казенное учреждение, осуществляющие в соответствии с законодательством российской федерации контроль за правильностью исчисления, полнотой и своевременностью уплаты, начисление, учет, взыскание и принятие решений о возврате (зачете) излишне уплаченных (взысканных) платежей, пеней и штрафов по ним, являющихся доходами бюджетов бюджетной системы российской федерации;</a:t>
            </a:r>
            <a:br>
              <a:rPr kumimoji="0" lang="ru-RU" sz="3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ru-RU" sz="3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Государственная или муниципальная гарантия (государственная гарантия российской федерации, государственная гарантия субъекта российской федерации, муниципальная гарантия)</a:t>
            </a:r>
            <a:r>
              <a:rPr kumimoji="0" lang="ru-RU" sz="3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 вид долгового обязательства, в силу которого соответственно российская федерация, субъект российской федерации, муниципальное образование (гарант) обязаны при наступлении предусмотренного в гарантии события (гарантийного случая) уплатить лицу, в пользу которого предоставлена гарантия (бенефициару), по его письменному требованию определенную в обязательстве денежную сумму за счет средств соответствующего бюджета в соответствии с условиями даваемого гарантом обязательства отвечать за исполнение третьим лицом (принципалом) его обязательств перед бенефициаром;</a:t>
            </a:r>
            <a:br>
              <a:rPr kumimoji="0" lang="ru-RU" sz="3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ru-RU" sz="3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Текущий финансовый год </a:t>
            </a:r>
            <a:r>
              <a:rPr kumimoji="0" lang="ru-RU" sz="3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год, в котором осуществляется исполнение бюджета, составление и рассмотрение проекта бюджета на очередной финансовый год (очередной финансовый год и плановый период);</a:t>
            </a:r>
            <a:br>
              <a:rPr kumimoji="0" lang="ru-RU" sz="3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ru-RU" sz="3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Очередной финансовый год </a:t>
            </a:r>
            <a:r>
              <a:rPr kumimoji="0" lang="ru-RU" sz="3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год, следующий за текущим финансовым годом;</a:t>
            </a:r>
            <a:br>
              <a:rPr kumimoji="0" lang="ru-RU" sz="3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ru-RU" sz="3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Плановый период </a:t>
            </a:r>
            <a:r>
              <a:rPr kumimoji="0" lang="ru-RU" sz="3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два финансовых года, следующие за очередным финансовым годом;</a:t>
            </a:r>
            <a:br>
              <a:rPr kumimoji="0" lang="ru-RU" sz="3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ru-RU" sz="3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Отчетный финансовый год </a:t>
            </a:r>
            <a:r>
              <a:rPr kumimoji="0" lang="ru-RU" sz="3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год, предшествующий текущему финансовому году.</a:t>
            </a:r>
            <a:br>
              <a:rPr kumimoji="0" lang="ru-RU" sz="3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br>
            <a:endParaRPr kumimoji="0" lang="ru-RU" sz="3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xmlns="" val="2575910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xmlns="" id="{2A6EF99D-0AF6-3853-33DC-85311D02D704}"/>
              </a:ext>
            </a:extLst>
          </p:cNvPr>
          <p:cNvPicPr>
            <a:picLocks noChangeAspect="1"/>
          </p:cNvPicPr>
          <p:nvPr/>
        </p:nvPicPr>
        <p:blipFill>
          <a:blip r:embed="rId3">
            <a:extLst>
              <a:ext uri="{96DAC541-7B7A-43D3-8B79-37D633B846F1}">
                <asvg:svgBlip xmlns:asvg="http://schemas.microsoft.com/office/drawing/2016/SVG/main" xmlns="" r:embed="rId4"/>
              </a:ext>
            </a:extLst>
          </a:blip>
          <a:srcRect/>
          <a:stretch/>
        </p:blipFill>
        <p:spPr>
          <a:xfrm>
            <a:off x="2048329" y="1520022"/>
            <a:ext cx="6168209" cy="1300334"/>
          </a:xfrm>
          <a:prstGeom prst="rect">
            <a:avLst/>
          </a:prstGeom>
        </p:spPr>
      </p:pic>
      <p:pic>
        <p:nvPicPr>
          <p:cNvPr id="1026" name="Picture 2" descr="Picture background"/>
          <p:cNvPicPr>
            <a:picLocks noChangeAspect="1" noChangeArrowheads="1"/>
          </p:cNvPicPr>
          <p:nvPr/>
        </p:nvPicPr>
        <p:blipFill rotWithShape="1">
          <a:blip r:embed="rId5">
            <a:extLst>
              <a:ext uri="{28A0092B-C50C-407E-A947-70E740481C1C}">
                <a14:useLocalDpi xmlns:a14="http://schemas.microsoft.com/office/drawing/2010/main" xmlns="" val="0"/>
              </a:ext>
            </a:extLst>
          </a:blip>
          <a:srcRect l="6564" r="8907"/>
          <a:stretch/>
        </p:blipFill>
        <p:spPr bwMode="auto">
          <a:xfrm>
            <a:off x="8446318" y="576263"/>
            <a:ext cx="3547416" cy="419666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Прямоугольник 1"/>
          <p:cNvSpPr/>
          <p:nvPr/>
        </p:nvSpPr>
        <p:spPr>
          <a:xfrm>
            <a:off x="1818548" y="178458"/>
            <a:ext cx="7685117" cy="430887"/>
          </a:xfrm>
          <a:prstGeom prst="rect">
            <a:avLst/>
          </a:prstGeom>
        </p:spPr>
        <p:txBody>
          <a:bodyPr wrap="none">
            <a:spAutoFit/>
          </a:bodyPr>
          <a:lstStyle/>
          <a:p>
            <a:r>
              <a:rPr lang="ru-RU" sz="2200" b="1" dirty="0">
                <a:solidFill>
                  <a:srgbClr val="002060"/>
                </a:solidFill>
                <a:latin typeface="Bookman Old Style" panose="02050604050505020204" pitchFamily="18" charset="0"/>
                <a:cs typeface="Times New Roman" panose="02020603050405020304" pitchFamily="18" charset="0"/>
              </a:rPr>
              <a:t>Административно-территориальное устройство</a:t>
            </a:r>
          </a:p>
        </p:txBody>
      </p:sp>
      <p:pic>
        <p:nvPicPr>
          <p:cNvPr id="7" name="Рисунок 6"/>
          <p:cNvPicPr>
            <a:picLocks noChangeAspect="1"/>
          </p:cNvPicPr>
          <p:nvPr/>
        </p:nvPicPr>
        <p:blipFill>
          <a:blip r:embed="rId6" cstate="print"/>
          <a:stretch>
            <a:fillRect/>
          </a:stretch>
        </p:blipFill>
        <p:spPr>
          <a:xfrm>
            <a:off x="6299103" y="4768816"/>
            <a:ext cx="1083972" cy="1083972"/>
          </a:xfrm>
          <a:prstGeom prst="rect">
            <a:avLst/>
          </a:prstGeom>
        </p:spPr>
      </p:pic>
      <p:sp>
        <p:nvSpPr>
          <p:cNvPr id="8" name="Прямоугольник 7"/>
          <p:cNvSpPr/>
          <p:nvPr/>
        </p:nvSpPr>
        <p:spPr>
          <a:xfrm>
            <a:off x="6027597" y="5718380"/>
            <a:ext cx="1781078" cy="400110"/>
          </a:xfrm>
          <a:prstGeom prst="rect">
            <a:avLst/>
          </a:prstGeom>
        </p:spPr>
        <p:txBody>
          <a:bodyPr wrap="square">
            <a:spAutoFit/>
          </a:bodyPr>
          <a:lstStyle/>
          <a:p>
            <a:r>
              <a:rPr lang="ru-RU" sz="2000" b="1" dirty="0">
                <a:solidFill>
                  <a:schemeClr val="accent1">
                    <a:lumMod val="50000"/>
                  </a:schemeClr>
                </a:solidFill>
                <a:ea typeface="Times New Roman" panose="02020603050405020304" pitchFamily="18" charset="0"/>
                <a:cs typeface="Times New Roman" panose="02020603050405020304" pitchFamily="18" charset="0"/>
              </a:rPr>
              <a:t>ТЕРРИТОРИЯ</a:t>
            </a:r>
            <a:endParaRPr lang="ru-RU" sz="2000" b="1" dirty="0"/>
          </a:p>
        </p:txBody>
      </p:sp>
      <p:sp>
        <p:nvSpPr>
          <p:cNvPr id="9" name="Прямоугольник 8"/>
          <p:cNvSpPr/>
          <p:nvPr/>
        </p:nvSpPr>
        <p:spPr>
          <a:xfrm>
            <a:off x="6006620" y="5998127"/>
            <a:ext cx="1438766" cy="477054"/>
          </a:xfrm>
          <a:prstGeom prst="rect">
            <a:avLst/>
          </a:prstGeom>
        </p:spPr>
        <p:txBody>
          <a:bodyPr wrap="square">
            <a:spAutoFit/>
          </a:bodyPr>
          <a:lstStyle/>
          <a:p>
            <a:r>
              <a:rPr lang="ru-RU" sz="2500" b="1" dirty="0">
                <a:solidFill>
                  <a:srgbClr val="C00000"/>
                </a:solidFill>
                <a:latin typeface="Candara" panose="020E0502030303020204" pitchFamily="34" charset="0"/>
              </a:rPr>
              <a:t>69,0 км²</a:t>
            </a:r>
          </a:p>
        </p:txBody>
      </p:sp>
      <p:pic>
        <p:nvPicPr>
          <p:cNvPr id="10" name="Рисунок 9"/>
          <p:cNvPicPr>
            <a:picLocks noChangeAspect="1"/>
          </p:cNvPicPr>
          <p:nvPr/>
        </p:nvPicPr>
        <p:blipFill>
          <a:blip r:embed="rId7" cstate="print"/>
          <a:stretch>
            <a:fillRect/>
          </a:stretch>
        </p:blipFill>
        <p:spPr>
          <a:xfrm>
            <a:off x="9918295" y="4925680"/>
            <a:ext cx="735288" cy="735288"/>
          </a:xfrm>
          <a:prstGeom prst="rect">
            <a:avLst/>
          </a:prstGeom>
        </p:spPr>
      </p:pic>
      <p:sp>
        <p:nvSpPr>
          <p:cNvPr id="11" name="Прямоугольник 10"/>
          <p:cNvSpPr/>
          <p:nvPr/>
        </p:nvSpPr>
        <p:spPr>
          <a:xfrm>
            <a:off x="9640284" y="5648038"/>
            <a:ext cx="1536062" cy="400110"/>
          </a:xfrm>
          <a:prstGeom prst="rect">
            <a:avLst/>
          </a:prstGeom>
        </p:spPr>
        <p:txBody>
          <a:bodyPr wrap="square">
            <a:spAutoFit/>
          </a:bodyPr>
          <a:lstStyle/>
          <a:p>
            <a:r>
              <a:rPr lang="ru-RU" sz="2000" b="1" dirty="0">
                <a:solidFill>
                  <a:schemeClr val="accent1">
                    <a:lumMod val="50000"/>
                  </a:schemeClr>
                </a:solidFill>
                <a:ea typeface="Times New Roman" panose="02020603050405020304" pitchFamily="18" charset="0"/>
                <a:cs typeface="Times New Roman" panose="02020603050405020304" pitchFamily="18" charset="0"/>
              </a:rPr>
              <a:t>НАСЕЛЕНИЕ</a:t>
            </a:r>
            <a:endParaRPr lang="ru-RU" sz="2000" b="1" dirty="0"/>
          </a:p>
        </p:txBody>
      </p:sp>
      <p:sp>
        <p:nvSpPr>
          <p:cNvPr id="12" name="Прямоугольник 11"/>
          <p:cNvSpPr/>
          <p:nvPr/>
        </p:nvSpPr>
        <p:spPr>
          <a:xfrm>
            <a:off x="9582330" y="5996898"/>
            <a:ext cx="2353451" cy="477054"/>
          </a:xfrm>
          <a:prstGeom prst="rect">
            <a:avLst/>
          </a:prstGeom>
        </p:spPr>
        <p:txBody>
          <a:bodyPr wrap="square">
            <a:spAutoFit/>
          </a:bodyPr>
          <a:lstStyle/>
          <a:p>
            <a:r>
              <a:rPr lang="en-US" sz="2500" b="1" dirty="0" smtClean="0">
                <a:solidFill>
                  <a:srgbClr val="C00000"/>
                </a:solidFill>
                <a:latin typeface="Candara" panose="020E0502030303020204" pitchFamily="34" charset="0"/>
              </a:rPr>
              <a:t>8</a:t>
            </a:r>
            <a:r>
              <a:rPr lang="en-US" sz="2000" b="1" dirty="0" smtClean="0">
                <a:solidFill>
                  <a:srgbClr val="C00000"/>
                </a:solidFill>
                <a:latin typeface="Candara" panose="020E0502030303020204" pitchFamily="34" charset="0"/>
              </a:rPr>
              <a:t> </a:t>
            </a:r>
            <a:r>
              <a:rPr lang="en-US" sz="2500" b="1" dirty="0" smtClean="0">
                <a:solidFill>
                  <a:srgbClr val="C00000"/>
                </a:solidFill>
                <a:latin typeface="Candara" panose="020E0502030303020204" pitchFamily="34" charset="0"/>
              </a:rPr>
              <a:t>518 </a:t>
            </a:r>
            <a:r>
              <a:rPr lang="ru-RU" sz="2500" b="1" dirty="0" smtClean="0">
                <a:solidFill>
                  <a:srgbClr val="C00000"/>
                </a:solidFill>
                <a:latin typeface="Candara" panose="020E0502030303020204" pitchFamily="34" charset="0"/>
              </a:rPr>
              <a:t>тыс. чел.</a:t>
            </a:r>
            <a:endParaRPr lang="ru-RU" sz="2500" b="1" dirty="0">
              <a:solidFill>
                <a:srgbClr val="C00000"/>
              </a:solidFill>
              <a:latin typeface="Candara" panose="020E0502030303020204" pitchFamily="34" charset="0"/>
            </a:endParaRPr>
          </a:p>
        </p:txBody>
      </p:sp>
      <p:pic>
        <p:nvPicPr>
          <p:cNvPr id="13" name="Рисунок 12"/>
          <p:cNvPicPr>
            <a:picLocks noChangeAspect="1"/>
          </p:cNvPicPr>
          <p:nvPr/>
        </p:nvPicPr>
        <p:blipFill>
          <a:blip r:embed="rId8" cstate="print"/>
          <a:stretch>
            <a:fillRect/>
          </a:stretch>
        </p:blipFill>
        <p:spPr>
          <a:xfrm>
            <a:off x="8153280" y="4768816"/>
            <a:ext cx="964241" cy="943659"/>
          </a:xfrm>
          <a:prstGeom prst="rect">
            <a:avLst/>
          </a:prstGeom>
        </p:spPr>
      </p:pic>
      <p:sp>
        <p:nvSpPr>
          <p:cNvPr id="14" name="Прямоугольник 13"/>
          <p:cNvSpPr/>
          <p:nvPr/>
        </p:nvSpPr>
        <p:spPr>
          <a:xfrm>
            <a:off x="7925519" y="5712475"/>
            <a:ext cx="1509142" cy="400110"/>
          </a:xfrm>
          <a:prstGeom prst="rect">
            <a:avLst/>
          </a:prstGeom>
        </p:spPr>
        <p:txBody>
          <a:bodyPr wrap="square">
            <a:spAutoFit/>
          </a:bodyPr>
          <a:lstStyle/>
          <a:p>
            <a:r>
              <a:rPr lang="ru-RU" sz="2000" b="1" dirty="0">
                <a:solidFill>
                  <a:schemeClr val="accent1">
                    <a:lumMod val="50000"/>
                  </a:schemeClr>
                </a:solidFill>
                <a:ea typeface="Times New Roman" panose="02020603050405020304" pitchFamily="18" charset="0"/>
                <a:cs typeface="Times New Roman" panose="02020603050405020304" pitchFamily="18" charset="0"/>
              </a:rPr>
              <a:t>ПЛОЩАДЬ</a:t>
            </a:r>
            <a:endParaRPr lang="ru-RU" sz="2000" b="1" dirty="0"/>
          </a:p>
        </p:txBody>
      </p:sp>
      <p:sp>
        <p:nvSpPr>
          <p:cNvPr id="15" name="Прямоугольник 14"/>
          <p:cNvSpPr/>
          <p:nvPr/>
        </p:nvSpPr>
        <p:spPr>
          <a:xfrm>
            <a:off x="7925519" y="6001756"/>
            <a:ext cx="1656811" cy="477054"/>
          </a:xfrm>
          <a:prstGeom prst="rect">
            <a:avLst/>
          </a:prstGeom>
        </p:spPr>
        <p:txBody>
          <a:bodyPr wrap="square">
            <a:spAutoFit/>
          </a:bodyPr>
          <a:lstStyle/>
          <a:p>
            <a:r>
              <a:rPr lang="ru-RU" sz="2500" b="1" dirty="0">
                <a:solidFill>
                  <a:srgbClr val="C00000"/>
                </a:solidFill>
                <a:latin typeface="Candara" panose="020E0502030303020204" pitchFamily="34" charset="0"/>
              </a:rPr>
              <a:t>6 900,0 га</a:t>
            </a:r>
          </a:p>
        </p:txBody>
      </p:sp>
      <p:sp>
        <p:nvSpPr>
          <p:cNvPr id="6" name="TextBox 5">
            <a:extLst>
              <a:ext uri="{FF2B5EF4-FFF2-40B4-BE49-F238E27FC236}">
                <a16:creationId xmlns:a16="http://schemas.microsoft.com/office/drawing/2014/main" xmlns="" id="{D3169F5F-827B-D087-260D-DE805C89ED34}"/>
              </a:ext>
            </a:extLst>
          </p:cNvPr>
          <p:cNvSpPr txBox="1"/>
          <p:nvPr/>
        </p:nvSpPr>
        <p:spPr>
          <a:xfrm flipH="1">
            <a:off x="563836" y="868778"/>
            <a:ext cx="6255497" cy="646331"/>
          </a:xfrm>
          <a:prstGeom prst="rect">
            <a:avLst/>
          </a:prstGeom>
          <a:noFill/>
        </p:spPr>
        <p:txBody>
          <a:bodyPr wrap="square" rtlCol="0">
            <a:spAutoFit/>
          </a:bodyPr>
          <a:lstStyle/>
          <a:p>
            <a:r>
              <a:rPr lang="ru-RU" b="1" dirty="0">
                <a:solidFill>
                  <a:srgbClr val="002060"/>
                </a:solidFill>
                <a:latin typeface="Bookman Old Style" panose="02050604050505020204" pitchFamily="18" charset="0"/>
                <a:cs typeface="Times New Roman" panose="02020603050405020304" pitchFamily="18" charset="0"/>
              </a:rPr>
              <a:t>Населенные пункты, входящие в состав Пудомягского сельского </a:t>
            </a:r>
            <a:r>
              <a:rPr lang="ru-RU" b="1" dirty="0" smtClean="0">
                <a:solidFill>
                  <a:srgbClr val="002060"/>
                </a:solidFill>
                <a:latin typeface="Bookman Old Style" panose="02050604050505020204" pitchFamily="18" charset="0"/>
                <a:cs typeface="Times New Roman" panose="02020603050405020304" pitchFamily="18" charset="0"/>
              </a:rPr>
              <a:t>поселения</a:t>
            </a:r>
            <a:r>
              <a:rPr lang="ru-RU" b="1" dirty="0">
                <a:latin typeface="Times New Roman" panose="02020603050405020304" pitchFamily="18" charset="0"/>
                <a:cs typeface="Times New Roman" panose="02020603050405020304" pitchFamily="18" charset="0"/>
              </a:rPr>
              <a:t>:</a:t>
            </a:r>
          </a:p>
        </p:txBody>
      </p:sp>
      <p:sp>
        <p:nvSpPr>
          <p:cNvPr id="3" name="Прямоугольник 2"/>
          <p:cNvSpPr/>
          <p:nvPr/>
        </p:nvSpPr>
        <p:spPr>
          <a:xfrm>
            <a:off x="569238" y="2820356"/>
            <a:ext cx="8375777" cy="2308324"/>
          </a:xfrm>
          <a:prstGeom prst="rect">
            <a:avLst/>
          </a:prstGeom>
        </p:spPr>
        <p:txBody>
          <a:bodyPr wrap="square">
            <a:spAutoFit/>
          </a:bodyPr>
          <a:lstStyle/>
          <a:p>
            <a:r>
              <a:rPr lang="ru-RU" b="1" dirty="0">
                <a:solidFill>
                  <a:srgbClr val="002060"/>
                </a:solidFill>
                <a:latin typeface="Bookman Old Style" panose="02050604050505020204" pitchFamily="18" charset="0"/>
                <a:cs typeface="Times New Roman" panose="02020603050405020304" pitchFamily="18" charset="0"/>
              </a:rPr>
              <a:t>Граничащие территории: С севера – С-Петербург; С Северо-востока -  г. Коммунар; С </a:t>
            </a:r>
            <a:r>
              <a:rPr lang="ru-RU" b="1" dirty="0" err="1">
                <a:solidFill>
                  <a:srgbClr val="002060"/>
                </a:solidFill>
                <a:latin typeface="Bookman Old Style" panose="02050604050505020204" pitchFamily="18" charset="0"/>
                <a:cs typeface="Times New Roman" panose="02020603050405020304" pitchFamily="18" charset="0"/>
              </a:rPr>
              <a:t>Северо</a:t>
            </a:r>
            <a:r>
              <a:rPr lang="ru-RU" b="1" dirty="0">
                <a:solidFill>
                  <a:srgbClr val="002060"/>
                </a:solidFill>
                <a:latin typeface="Bookman Old Style" panose="02050604050505020204" pitchFamily="18" charset="0"/>
                <a:cs typeface="Times New Roman" panose="02020603050405020304" pitchFamily="18" charset="0"/>
              </a:rPr>
              <a:t> – запада – </a:t>
            </a:r>
            <a:r>
              <a:rPr lang="ru-RU" b="1" dirty="0" err="1">
                <a:solidFill>
                  <a:srgbClr val="002060"/>
                </a:solidFill>
                <a:latin typeface="Bookman Old Style" panose="02050604050505020204" pitchFamily="18" charset="0"/>
                <a:cs typeface="Times New Roman" panose="02020603050405020304" pitchFamily="18" charset="0"/>
              </a:rPr>
              <a:t>Веревское</a:t>
            </a:r>
            <a:r>
              <a:rPr lang="ru-RU" b="1" dirty="0">
                <a:solidFill>
                  <a:srgbClr val="002060"/>
                </a:solidFill>
                <a:latin typeface="Bookman Old Style" panose="02050604050505020204" pitchFamily="18" charset="0"/>
                <a:cs typeface="Times New Roman" panose="02020603050405020304" pitchFamily="18" charset="0"/>
              </a:rPr>
              <a:t> поселение; С юга –</a:t>
            </a:r>
            <a:r>
              <a:rPr lang="ru-RU" b="1" dirty="0" err="1">
                <a:solidFill>
                  <a:srgbClr val="002060"/>
                </a:solidFill>
                <a:latin typeface="Bookman Old Style" panose="02050604050505020204" pitchFamily="18" charset="0"/>
                <a:cs typeface="Times New Roman" panose="02020603050405020304" pitchFamily="18" charset="0"/>
              </a:rPr>
              <a:t>Новосветское</a:t>
            </a:r>
            <a:r>
              <a:rPr lang="ru-RU" b="1" dirty="0">
                <a:solidFill>
                  <a:srgbClr val="002060"/>
                </a:solidFill>
                <a:latin typeface="Bookman Old Style" panose="02050604050505020204" pitchFamily="18" charset="0"/>
                <a:cs typeface="Times New Roman" panose="02020603050405020304" pitchFamily="18" charset="0"/>
              </a:rPr>
              <a:t> поселение; С </a:t>
            </a:r>
            <a:r>
              <a:rPr lang="ru-RU" b="1" dirty="0" err="1">
                <a:solidFill>
                  <a:srgbClr val="002060"/>
                </a:solidFill>
                <a:latin typeface="Bookman Old Style" panose="02050604050505020204" pitchFamily="18" charset="0"/>
                <a:cs typeface="Times New Roman" panose="02020603050405020304" pitchFamily="18" charset="0"/>
              </a:rPr>
              <a:t>юго</a:t>
            </a:r>
            <a:r>
              <a:rPr lang="ru-RU" b="1" dirty="0">
                <a:solidFill>
                  <a:srgbClr val="002060"/>
                </a:solidFill>
                <a:latin typeface="Bookman Old Style" panose="02050604050505020204" pitchFamily="18" charset="0"/>
                <a:cs typeface="Times New Roman" panose="02020603050405020304" pitchFamily="18" charset="0"/>
              </a:rPr>
              <a:t> - востока – </a:t>
            </a:r>
            <a:r>
              <a:rPr lang="ru-RU" b="1" dirty="0" err="1">
                <a:solidFill>
                  <a:srgbClr val="002060"/>
                </a:solidFill>
                <a:latin typeface="Bookman Old Style" panose="02050604050505020204" pitchFamily="18" charset="0"/>
                <a:cs typeface="Times New Roman" panose="02020603050405020304" pitchFamily="18" charset="0"/>
              </a:rPr>
              <a:t>Сусанинское</a:t>
            </a:r>
            <a:r>
              <a:rPr lang="ru-RU" b="1" dirty="0">
                <a:solidFill>
                  <a:srgbClr val="002060"/>
                </a:solidFill>
                <a:latin typeface="Bookman Old Style" panose="02050604050505020204" pitchFamily="18" charset="0"/>
                <a:cs typeface="Times New Roman" panose="02020603050405020304" pitchFamily="18" charset="0"/>
              </a:rPr>
              <a:t> поселение. </a:t>
            </a:r>
          </a:p>
          <a:p>
            <a:pPr algn="just"/>
            <a:r>
              <a:rPr lang="ru-RU" b="1" dirty="0">
                <a:solidFill>
                  <a:srgbClr val="002060"/>
                </a:solidFill>
                <a:latin typeface="Bookman Old Style" panose="02050604050505020204" pitchFamily="18" charset="0"/>
                <a:cs typeface="Times New Roman" panose="02020603050405020304" pitchFamily="18" charset="0"/>
              </a:rPr>
              <a:t>Населенные пункты </a:t>
            </a:r>
            <a:r>
              <a:rPr lang="ru-RU" b="1" dirty="0" err="1">
                <a:solidFill>
                  <a:srgbClr val="002060"/>
                </a:solidFill>
                <a:latin typeface="Bookman Old Style" panose="02050604050505020204" pitchFamily="18" charset="0"/>
                <a:cs typeface="Times New Roman" panose="02020603050405020304" pitchFamily="18" charset="0"/>
              </a:rPr>
              <a:t>Пудомягского</a:t>
            </a:r>
            <a:r>
              <a:rPr lang="ru-RU" b="1" dirty="0">
                <a:solidFill>
                  <a:srgbClr val="002060"/>
                </a:solidFill>
                <a:latin typeface="Bookman Old Style" panose="02050604050505020204" pitchFamily="18" charset="0"/>
                <a:cs typeface="Times New Roman" panose="02020603050405020304" pitchFamily="18" charset="0"/>
              </a:rPr>
              <a:t> СП расположены вдоль региональной автомобильной трассы Красное Село – Гатчина – Павловск. Площадь земель </a:t>
            </a:r>
            <a:r>
              <a:rPr lang="ru-RU" b="1" dirty="0" err="1">
                <a:solidFill>
                  <a:srgbClr val="002060"/>
                </a:solidFill>
                <a:latin typeface="Bookman Old Style" panose="02050604050505020204" pitchFamily="18" charset="0"/>
                <a:cs typeface="Times New Roman" panose="02020603050405020304" pitchFamily="18" charset="0"/>
              </a:rPr>
              <a:t>Пудомягского</a:t>
            </a:r>
            <a:r>
              <a:rPr lang="ru-RU" b="1" dirty="0">
                <a:solidFill>
                  <a:srgbClr val="002060"/>
                </a:solidFill>
                <a:latin typeface="Bookman Old Style" panose="02050604050505020204" pitchFamily="18" charset="0"/>
                <a:cs typeface="Times New Roman" panose="02020603050405020304" pitchFamily="18" charset="0"/>
              </a:rPr>
              <a:t> сельского поселения составляет 6900 га.</a:t>
            </a:r>
          </a:p>
        </p:txBody>
      </p:sp>
    </p:spTree>
    <p:extLst>
      <p:ext uri="{BB962C8B-B14F-4D97-AF65-F5344CB8AC3E}">
        <p14:creationId xmlns:p14="http://schemas.microsoft.com/office/powerpoint/2010/main" xmlns="" val="2762031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8" name="Заголовок 1"/>
          <p:cNvSpPr txBox="1">
            <a:spLocks/>
          </p:cNvSpPr>
          <p:nvPr/>
        </p:nvSpPr>
        <p:spPr>
          <a:xfrm>
            <a:off x="612223" y="180084"/>
            <a:ext cx="11396546" cy="62807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defRPr/>
            </a:pPr>
            <a:r>
              <a:rPr lang="ru-RU" sz="2200" b="1" dirty="0">
                <a:solidFill>
                  <a:srgbClr val="002060"/>
                </a:solidFill>
                <a:latin typeface="Bookman Old Style" panose="02050604050505020204" pitchFamily="18" charset="0"/>
                <a:ea typeface="+mn-ea"/>
                <a:cs typeface="Times New Roman" panose="02020603050405020304" pitchFamily="18" charset="0"/>
              </a:rPr>
              <a:t>Основные параметры исполнения бюджета </a:t>
            </a:r>
            <a:endParaRPr lang="ru-RU" sz="2200" b="1" dirty="0" smtClean="0">
              <a:solidFill>
                <a:srgbClr val="002060"/>
              </a:solidFill>
              <a:latin typeface="Bookman Old Style" panose="02050604050505020204" pitchFamily="18" charset="0"/>
              <a:ea typeface="+mn-ea"/>
              <a:cs typeface="Times New Roman" panose="02020603050405020304" pitchFamily="18" charset="0"/>
            </a:endParaRPr>
          </a:p>
          <a:p>
            <a:pPr>
              <a:spcBef>
                <a:spcPts val="0"/>
              </a:spcBef>
              <a:defRPr/>
            </a:pPr>
            <a:r>
              <a:rPr lang="ru-RU" sz="2200" b="1" dirty="0" err="1" smtClean="0">
                <a:solidFill>
                  <a:srgbClr val="002060"/>
                </a:solidFill>
                <a:latin typeface="Bookman Old Style" panose="02050604050505020204" pitchFamily="18" charset="0"/>
                <a:ea typeface="+mn-ea"/>
                <a:cs typeface="Times New Roman" panose="02020603050405020304" pitchFamily="18" charset="0"/>
              </a:rPr>
              <a:t>П</a:t>
            </a:r>
            <a:r>
              <a:rPr lang="ru-RU" sz="2200" b="1" dirty="0" err="1" smtClean="0">
                <a:solidFill>
                  <a:srgbClr val="002060"/>
                </a:solidFill>
                <a:latin typeface="Bookman Old Style" panose="02050604050505020204" pitchFamily="18" charset="0"/>
                <a:cs typeface="Times New Roman" panose="02020603050405020304" pitchFamily="18" charset="0"/>
              </a:rPr>
              <a:t>удомягского</a:t>
            </a:r>
            <a:r>
              <a:rPr lang="ru-RU" sz="2200" b="1" dirty="0" smtClean="0">
                <a:solidFill>
                  <a:srgbClr val="002060"/>
                </a:solidFill>
                <a:latin typeface="Bookman Old Style" panose="02050604050505020204" pitchFamily="18" charset="0"/>
                <a:cs typeface="Times New Roman" panose="02020603050405020304" pitchFamily="18" charset="0"/>
              </a:rPr>
              <a:t> </a:t>
            </a:r>
            <a:r>
              <a:rPr lang="ru-RU" sz="2200" b="1" dirty="0">
                <a:solidFill>
                  <a:srgbClr val="002060"/>
                </a:solidFill>
                <a:latin typeface="Bookman Old Style" panose="02050604050505020204" pitchFamily="18" charset="0"/>
                <a:cs typeface="Times New Roman" panose="02020603050405020304" pitchFamily="18" charset="0"/>
              </a:rPr>
              <a:t>сельского поселения</a:t>
            </a:r>
            <a:r>
              <a:rPr lang="ru-RU" sz="2200" b="1" dirty="0" smtClean="0">
                <a:solidFill>
                  <a:srgbClr val="002060"/>
                </a:solidFill>
                <a:latin typeface="Bookman Old Style" panose="02050604050505020204" pitchFamily="18" charset="0"/>
                <a:ea typeface="+mn-ea"/>
                <a:cs typeface="Times New Roman" panose="02020603050405020304" pitchFamily="18" charset="0"/>
              </a:rPr>
              <a:t> </a:t>
            </a:r>
            <a:endParaRPr lang="ru-RU" sz="2200" b="1" dirty="0">
              <a:solidFill>
                <a:srgbClr val="002060"/>
              </a:solidFill>
              <a:latin typeface="Bookman Old Style" panose="02050604050505020204" pitchFamily="18" charset="0"/>
              <a:ea typeface="+mn-ea"/>
              <a:cs typeface="Times New Roman" panose="02020603050405020304" pitchFamily="18" charset="0"/>
            </a:endParaRPr>
          </a:p>
          <a:p>
            <a:pPr>
              <a:spcBef>
                <a:spcPts val="0"/>
              </a:spcBef>
              <a:defRPr/>
            </a:pPr>
            <a:r>
              <a:rPr lang="ru-RU" sz="2200" b="1" dirty="0">
                <a:solidFill>
                  <a:srgbClr val="002060"/>
                </a:solidFill>
                <a:latin typeface="Bookman Old Style" panose="02050604050505020204" pitchFamily="18" charset="0"/>
                <a:ea typeface="+mn-ea"/>
                <a:cs typeface="Times New Roman" panose="02020603050405020304" pitchFamily="18" charset="0"/>
              </a:rPr>
              <a:t>за 2024 год</a:t>
            </a:r>
          </a:p>
        </p:txBody>
      </p:sp>
      <p:graphicFrame>
        <p:nvGraphicFramePr>
          <p:cNvPr id="4" name="Таблица 3"/>
          <p:cNvGraphicFramePr>
            <a:graphicFrameLocks noGrp="1"/>
          </p:cNvGraphicFramePr>
          <p:nvPr>
            <p:extLst>
              <p:ext uri="{D42A27DB-BD31-4B8C-83A1-F6EECF244321}">
                <p14:modId xmlns:p14="http://schemas.microsoft.com/office/powerpoint/2010/main" xmlns="" val="651565849"/>
              </p:ext>
            </p:extLst>
          </p:nvPr>
        </p:nvGraphicFramePr>
        <p:xfrm>
          <a:off x="981905" y="1041318"/>
          <a:ext cx="10657183" cy="5469999"/>
        </p:xfrm>
        <a:graphic>
          <a:graphicData uri="http://schemas.openxmlformats.org/drawingml/2006/table">
            <a:tbl>
              <a:tblPr>
                <a:tableStyleId>{F5AB1C69-6EDB-4FF4-983F-18BD219EF322}</a:tableStyleId>
              </a:tblPr>
              <a:tblGrid>
                <a:gridCol w="2276389">
                  <a:extLst>
                    <a:ext uri="{9D8B030D-6E8A-4147-A177-3AD203B41FA5}">
                      <a16:colId xmlns:a16="http://schemas.microsoft.com/office/drawing/2014/main" xmlns="" val="20000"/>
                    </a:ext>
                  </a:extLst>
                </a:gridCol>
                <a:gridCol w="1597625">
                  <a:extLst>
                    <a:ext uri="{9D8B030D-6E8A-4147-A177-3AD203B41FA5}">
                      <a16:colId xmlns:a16="http://schemas.microsoft.com/office/drawing/2014/main" xmlns="" val="20002"/>
                    </a:ext>
                  </a:extLst>
                </a:gridCol>
                <a:gridCol w="1789644">
                  <a:extLst>
                    <a:ext uri="{9D8B030D-6E8A-4147-A177-3AD203B41FA5}">
                      <a16:colId xmlns:a16="http://schemas.microsoft.com/office/drawing/2014/main" xmlns="" val="20001"/>
                    </a:ext>
                  </a:extLst>
                </a:gridCol>
                <a:gridCol w="1788343">
                  <a:extLst>
                    <a:ext uri="{9D8B030D-6E8A-4147-A177-3AD203B41FA5}">
                      <a16:colId xmlns:a16="http://schemas.microsoft.com/office/drawing/2014/main" xmlns="" val="20004"/>
                    </a:ext>
                  </a:extLst>
                </a:gridCol>
                <a:gridCol w="1534876">
                  <a:extLst>
                    <a:ext uri="{9D8B030D-6E8A-4147-A177-3AD203B41FA5}">
                      <a16:colId xmlns:a16="http://schemas.microsoft.com/office/drawing/2014/main" xmlns="" val="1706532783"/>
                    </a:ext>
                  </a:extLst>
                </a:gridCol>
                <a:gridCol w="1670306">
                  <a:extLst>
                    <a:ext uri="{9D8B030D-6E8A-4147-A177-3AD203B41FA5}">
                      <a16:colId xmlns:a16="http://schemas.microsoft.com/office/drawing/2014/main" xmlns="" val="20005"/>
                    </a:ext>
                  </a:extLst>
                </a:gridCol>
              </a:tblGrid>
              <a:tr h="1311816">
                <a:tc>
                  <a:txBody>
                    <a:bodyPr/>
                    <a:lstStyle/>
                    <a:p>
                      <a:pPr algn="ctr" fontAlgn="ctr"/>
                      <a:r>
                        <a:rPr lang="ru-RU" sz="1500" b="1" i="0" u="none" strike="noStrike" dirty="0">
                          <a:latin typeface="Bookman Old Style" panose="02050604050505020204" pitchFamily="18" charset="0"/>
                          <a:cs typeface="Times New Roman" pitchFamily="18" charset="0"/>
                        </a:rPr>
                        <a:t>Наименование</a:t>
                      </a:r>
                      <a:endParaRPr lang="ru-RU" sz="1500" b="1" i="0" u="none" strike="noStrike" dirty="0">
                        <a:solidFill>
                          <a:srgbClr val="000000"/>
                        </a:solidFill>
                        <a:latin typeface="Bookman Old Style" panose="02050604050505020204" pitchFamily="18" charset="0"/>
                        <a:cs typeface="Times New Roman" pitchFamily="18" charset="0"/>
                      </a:endParaRPr>
                    </a:p>
                  </a:txBody>
                  <a:tcPr marL="9525" marR="9525" marT="9525" marB="0" anchor="ctr">
                    <a:solidFill>
                      <a:schemeClr val="accent2">
                        <a:lumMod val="40000"/>
                        <a:lumOff val="60000"/>
                      </a:schemeClr>
                    </a:solidFill>
                  </a:tcPr>
                </a:tc>
                <a:tc>
                  <a:txBody>
                    <a:bodyPr/>
                    <a:lstStyle/>
                    <a:p>
                      <a:pPr algn="ctr" fontAlgn="ctr"/>
                      <a:endParaRPr lang="ru-RU" sz="1500" b="1" i="0" u="none" strike="noStrike" dirty="0">
                        <a:latin typeface="Bookman Old Style" panose="02050604050505020204" pitchFamily="18" charset="0"/>
                        <a:cs typeface="Times New Roman" pitchFamily="18" charset="0"/>
                      </a:endParaRPr>
                    </a:p>
                    <a:p>
                      <a:pPr algn="ctr" fontAlgn="ctr"/>
                      <a:r>
                        <a:rPr lang="ru-RU" sz="1500" b="1" i="0" u="none" strike="noStrike" dirty="0">
                          <a:latin typeface="Bookman Old Style" panose="02050604050505020204" pitchFamily="18" charset="0"/>
                          <a:cs typeface="Times New Roman" pitchFamily="18" charset="0"/>
                        </a:rPr>
                        <a:t>Исполнено</a:t>
                      </a:r>
                    </a:p>
                    <a:p>
                      <a:pPr algn="ctr" fontAlgn="ctr"/>
                      <a:r>
                        <a:rPr lang="ru-RU" sz="1500" b="1" i="0" u="none" strike="noStrike" dirty="0">
                          <a:latin typeface="Bookman Old Style" panose="02050604050505020204" pitchFamily="18" charset="0"/>
                          <a:cs typeface="Times New Roman" pitchFamily="18" charset="0"/>
                        </a:rPr>
                        <a:t> за </a:t>
                      </a:r>
                    </a:p>
                    <a:p>
                      <a:pPr algn="ctr" fontAlgn="ctr"/>
                      <a:r>
                        <a:rPr lang="ru-RU" sz="1500" b="1" i="0" u="none" strike="noStrike" dirty="0">
                          <a:latin typeface="Bookman Old Style" panose="02050604050505020204" pitchFamily="18" charset="0"/>
                          <a:cs typeface="Times New Roman" pitchFamily="18" charset="0"/>
                        </a:rPr>
                        <a:t>2023 год</a:t>
                      </a:r>
                      <a:endParaRPr lang="ru-RU" sz="1500" b="1" i="0" u="none" strike="noStrike" dirty="0">
                        <a:solidFill>
                          <a:srgbClr val="000000"/>
                        </a:solidFill>
                        <a:latin typeface="Bookman Old Style" panose="02050604050505020204" pitchFamily="18" charset="0"/>
                        <a:cs typeface="Times New Roman" pitchFamily="18" charset="0"/>
                      </a:endParaRPr>
                    </a:p>
                    <a:p>
                      <a:pPr algn="ctr" fontAlgn="ctr"/>
                      <a:endParaRPr lang="ru-RU" sz="1500" b="1" i="0" u="none" strike="noStrike" dirty="0">
                        <a:solidFill>
                          <a:srgbClr val="000000"/>
                        </a:solidFill>
                        <a:latin typeface="Bookman Old Style" panose="02050604050505020204" pitchFamily="18" charset="0"/>
                        <a:cs typeface="Times New Roman" pitchFamily="18" charset="0"/>
                      </a:endParaRPr>
                    </a:p>
                  </a:txBody>
                  <a:tcPr marL="9525" marR="9525" marT="9525" marB="0" anchor="ctr">
                    <a:solidFill>
                      <a:schemeClr val="accent2">
                        <a:lumMod val="40000"/>
                        <a:lumOff val="60000"/>
                      </a:schemeClr>
                    </a:solidFill>
                  </a:tcPr>
                </a:tc>
                <a:tc>
                  <a:txBody>
                    <a:bodyPr/>
                    <a:lstStyle/>
                    <a:p>
                      <a:pPr algn="ctr" fontAlgn="ctr"/>
                      <a:r>
                        <a:rPr lang="ru-RU" sz="1500" b="1" i="0" u="none" strike="noStrike" dirty="0">
                          <a:latin typeface="Bookman Old Style" panose="02050604050505020204" pitchFamily="18" charset="0"/>
                          <a:cs typeface="Times New Roman" pitchFamily="18" charset="0"/>
                        </a:rPr>
                        <a:t>План </a:t>
                      </a:r>
                    </a:p>
                    <a:p>
                      <a:pPr algn="ctr" fontAlgn="ctr"/>
                      <a:r>
                        <a:rPr lang="ru-RU" sz="1500" b="1" i="0" u="none" strike="noStrike" dirty="0">
                          <a:latin typeface="Bookman Old Style" panose="02050604050505020204" pitchFamily="18" charset="0"/>
                          <a:cs typeface="Times New Roman" pitchFamily="18" charset="0"/>
                        </a:rPr>
                        <a:t>на </a:t>
                      </a:r>
                    </a:p>
                    <a:p>
                      <a:pPr algn="ctr" fontAlgn="ctr"/>
                      <a:r>
                        <a:rPr lang="ru-RU" sz="1500" b="1" i="0" u="none" strike="noStrike" dirty="0">
                          <a:latin typeface="Bookman Old Style" panose="02050604050505020204" pitchFamily="18" charset="0"/>
                          <a:cs typeface="Times New Roman" pitchFamily="18" charset="0"/>
                        </a:rPr>
                        <a:t>2024</a:t>
                      </a:r>
                      <a:r>
                        <a:rPr lang="ru-RU" sz="1500" b="1" i="0" u="none" strike="noStrike" baseline="0" dirty="0">
                          <a:latin typeface="Bookman Old Style" panose="02050604050505020204" pitchFamily="18" charset="0"/>
                          <a:cs typeface="Times New Roman" pitchFamily="18" charset="0"/>
                        </a:rPr>
                        <a:t> </a:t>
                      </a:r>
                      <a:r>
                        <a:rPr lang="ru-RU" sz="1500" b="1" i="0" u="none" strike="noStrike" dirty="0">
                          <a:latin typeface="Bookman Old Style" panose="02050604050505020204" pitchFamily="18" charset="0"/>
                          <a:cs typeface="Times New Roman" pitchFamily="18" charset="0"/>
                        </a:rPr>
                        <a:t>год</a:t>
                      </a:r>
                      <a:endParaRPr lang="ru-RU" sz="1500" b="1" i="0" u="none" strike="noStrike" dirty="0">
                        <a:solidFill>
                          <a:srgbClr val="000000"/>
                        </a:solidFill>
                        <a:latin typeface="Bookman Old Style" panose="02050604050505020204" pitchFamily="18" charset="0"/>
                        <a:cs typeface="Times New Roman" pitchFamily="18" charset="0"/>
                      </a:endParaRPr>
                    </a:p>
                  </a:txBody>
                  <a:tcPr marL="9525" marR="9525" marT="9525" marB="0" anchor="ctr">
                    <a:solidFill>
                      <a:schemeClr val="accent2">
                        <a:lumMod val="40000"/>
                        <a:lumOff val="60000"/>
                      </a:schemeClr>
                    </a:solidFill>
                  </a:tcPr>
                </a:tc>
                <a:tc>
                  <a:txBody>
                    <a:bodyPr/>
                    <a:lstStyle/>
                    <a:p>
                      <a:pPr algn="ctr" fontAlgn="ctr"/>
                      <a:endParaRPr lang="ru-RU" sz="1500" b="1" i="0" u="none" strike="noStrike" dirty="0">
                        <a:solidFill>
                          <a:srgbClr val="C00000"/>
                        </a:solidFill>
                        <a:latin typeface="Bookman Old Style" panose="02050604050505020204" pitchFamily="18" charset="0"/>
                        <a:cs typeface="Times New Roman" pitchFamily="18" charset="0"/>
                      </a:endParaRPr>
                    </a:p>
                    <a:p>
                      <a:pPr algn="ctr" fontAlgn="ctr"/>
                      <a:r>
                        <a:rPr lang="ru-RU" sz="1500" b="1" i="0" u="none" strike="noStrike" dirty="0">
                          <a:solidFill>
                            <a:srgbClr val="C00000"/>
                          </a:solidFill>
                          <a:latin typeface="Bookman Old Style" panose="02050604050505020204" pitchFamily="18" charset="0"/>
                          <a:cs typeface="Times New Roman" pitchFamily="18" charset="0"/>
                        </a:rPr>
                        <a:t>Исполнено </a:t>
                      </a:r>
                    </a:p>
                    <a:p>
                      <a:pPr algn="ctr" fontAlgn="ctr"/>
                      <a:r>
                        <a:rPr lang="ru-RU" sz="1500" b="1" i="0" u="none" strike="noStrike" dirty="0">
                          <a:solidFill>
                            <a:srgbClr val="C00000"/>
                          </a:solidFill>
                          <a:latin typeface="Bookman Old Style" panose="02050604050505020204" pitchFamily="18" charset="0"/>
                          <a:cs typeface="Times New Roman" pitchFamily="18" charset="0"/>
                        </a:rPr>
                        <a:t>за </a:t>
                      </a:r>
                    </a:p>
                    <a:p>
                      <a:pPr algn="ctr" fontAlgn="ctr"/>
                      <a:r>
                        <a:rPr lang="ru-RU" sz="1500" b="1" i="0" u="none" strike="noStrike" dirty="0">
                          <a:solidFill>
                            <a:srgbClr val="C00000"/>
                          </a:solidFill>
                          <a:latin typeface="Bookman Old Style" panose="02050604050505020204" pitchFamily="18" charset="0"/>
                          <a:cs typeface="Times New Roman" pitchFamily="18" charset="0"/>
                        </a:rPr>
                        <a:t>2024 год</a:t>
                      </a:r>
                    </a:p>
                    <a:p>
                      <a:pPr algn="ctr" fontAlgn="ctr"/>
                      <a:endParaRPr lang="ru-RU" sz="1500" b="1" i="0" u="none" strike="noStrike" dirty="0">
                        <a:solidFill>
                          <a:srgbClr val="C00000"/>
                        </a:solidFill>
                        <a:latin typeface="Bookman Old Style" panose="02050604050505020204" pitchFamily="18" charset="0"/>
                        <a:cs typeface="Times New Roman" pitchFamily="18" charset="0"/>
                      </a:endParaRPr>
                    </a:p>
                  </a:txBody>
                  <a:tcPr marL="9525" marR="9525" marT="9525" marB="0" anchor="ctr">
                    <a:solidFill>
                      <a:schemeClr val="accent2">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500" b="1" i="0" u="none" strike="noStrike" dirty="0">
                          <a:solidFill>
                            <a:srgbClr val="000000"/>
                          </a:solidFill>
                          <a:latin typeface="Bookman Old Style" panose="02050604050505020204" pitchFamily="18" charset="0"/>
                          <a:cs typeface="Times New Roman" pitchFamily="18" charset="0"/>
                        </a:rPr>
                        <a:t>% </a:t>
                      </a:r>
                    </a:p>
                    <a:p>
                      <a:pPr marL="0" marR="0" indent="0" algn="ctr" defTabSz="914400" rtl="0" eaLnBrk="1" fontAlgn="ctr" latinLnBrk="0" hangingPunct="1">
                        <a:lnSpc>
                          <a:spcPct val="100000"/>
                        </a:lnSpc>
                        <a:spcBef>
                          <a:spcPts val="0"/>
                        </a:spcBef>
                        <a:spcAft>
                          <a:spcPts val="0"/>
                        </a:spcAft>
                        <a:buClrTx/>
                        <a:buSzTx/>
                        <a:buFontTx/>
                        <a:buNone/>
                        <a:tabLst/>
                        <a:defRPr/>
                      </a:pPr>
                      <a:r>
                        <a:rPr lang="ru-RU" sz="1500" b="1" i="0" u="none" strike="noStrike" dirty="0">
                          <a:solidFill>
                            <a:srgbClr val="000000"/>
                          </a:solidFill>
                          <a:latin typeface="Bookman Old Style" panose="02050604050505020204" pitchFamily="18" charset="0"/>
                          <a:cs typeface="Times New Roman" pitchFamily="18" charset="0"/>
                        </a:rPr>
                        <a:t>исполнения</a:t>
                      </a:r>
                    </a:p>
                    <a:p>
                      <a:pPr marL="0" marR="0" indent="0" algn="ctr" defTabSz="914400" rtl="0" eaLnBrk="1" fontAlgn="ctr" latinLnBrk="0" hangingPunct="1">
                        <a:lnSpc>
                          <a:spcPct val="100000"/>
                        </a:lnSpc>
                        <a:spcBef>
                          <a:spcPts val="0"/>
                        </a:spcBef>
                        <a:spcAft>
                          <a:spcPts val="0"/>
                        </a:spcAft>
                        <a:buClrTx/>
                        <a:buSzTx/>
                        <a:buFontTx/>
                        <a:buNone/>
                        <a:tabLst/>
                        <a:defRPr/>
                      </a:pPr>
                      <a:r>
                        <a:rPr lang="ru-RU" sz="1500" b="1" i="0" u="none" strike="noStrike" dirty="0">
                          <a:solidFill>
                            <a:srgbClr val="000000"/>
                          </a:solidFill>
                          <a:latin typeface="Bookman Old Style" panose="02050604050505020204" pitchFamily="18" charset="0"/>
                          <a:cs typeface="Times New Roman" pitchFamily="18" charset="0"/>
                        </a:rPr>
                        <a:t> к году</a:t>
                      </a:r>
                    </a:p>
                  </a:txBody>
                  <a:tcPr marL="9525" marR="9525" marT="9525" marB="0" anchor="ctr">
                    <a:solidFill>
                      <a:schemeClr val="accent2">
                        <a:lumMod val="40000"/>
                        <a:lumOff val="60000"/>
                      </a:schemeClr>
                    </a:solidFill>
                  </a:tcPr>
                </a:tc>
                <a:tc>
                  <a:txBody>
                    <a:bodyPr/>
                    <a:lstStyle/>
                    <a:p>
                      <a:pPr algn="ctr" fontAlgn="ctr"/>
                      <a:r>
                        <a:rPr lang="ru-RU" sz="1500" b="1" i="0" u="none" strike="noStrike" dirty="0">
                          <a:solidFill>
                            <a:srgbClr val="000000"/>
                          </a:solidFill>
                          <a:latin typeface="Bookman Old Style" panose="02050604050505020204" pitchFamily="18" charset="0"/>
                          <a:cs typeface="Times New Roman" pitchFamily="18" charset="0"/>
                        </a:rPr>
                        <a:t>Темп роста 2024/2023;     %, (</a:t>
                      </a:r>
                      <a:r>
                        <a:rPr lang="ru-RU" sz="1500" b="1" i="0" u="none" strike="noStrike" dirty="0" err="1">
                          <a:solidFill>
                            <a:srgbClr val="000000"/>
                          </a:solidFill>
                          <a:latin typeface="Bookman Old Style" panose="02050604050505020204" pitchFamily="18" charset="0"/>
                          <a:cs typeface="Times New Roman" pitchFamily="18" charset="0"/>
                        </a:rPr>
                        <a:t>тыс.руб</a:t>
                      </a:r>
                      <a:r>
                        <a:rPr lang="ru-RU" sz="1500" b="1" i="0" u="none" strike="noStrike" dirty="0">
                          <a:solidFill>
                            <a:srgbClr val="000000"/>
                          </a:solidFill>
                          <a:latin typeface="Bookman Old Style" panose="02050604050505020204" pitchFamily="18" charset="0"/>
                          <a:cs typeface="Times New Roman" pitchFamily="18" charset="0"/>
                        </a:rPr>
                        <a:t>.)</a:t>
                      </a:r>
                    </a:p>
                  </a:txBody>
                  <a:tcPr marL="9525" marR="9525" marT="9525" marB="0" anchor="ctr">
                    <a:solidFill>
                      <a:schemeClr val="accent2">
                        <a:lumMod val="40000"/>
                        <a:lumOff val="60000"/>
                      </a:schemeClr>
                    </a:solidFill>
                  </a:tcPr>
                </a:tc>
                <a:extLst>
                  <a:ext uri="{0D108BD9-81ED-4DB2-BD59-A6C34878D82A}">
                    <a16:rowId xmlns:a16="http://schemas.microsoft.com/office/drawing/2014/main" xmlns="" val="10000"/>
                  </a:ext>
                </a:extLst>
              </a:tr>
              <a:tr h="904885">
                <a:tc>
                  <a:txBody>
                    <a:bodyPr/>
                    <a:lstStyle/>
                    <a:p>
                      <a:pPr marL="0" algn="ctr" defTabSz="914400" rtl="0" eaLnBrk="1" fontAlgn="ctr" latinLnBrk="0" hangingPunct="1"/>
                      <a:r>
                        <a:rPr lang="ru-RU" sz="1800" b="1" i="0" u="none" strike="noStrike" kern="1200" dirty="0">
                          <a:solidFill>
                            <a:srgbClr val="C00000"/>
                          </a:solidFill>
                          <a:latin typeface="Bookman Old Style" panose="02050604050505020204" pitchFamily="18" charset="0"/>
                          <a:cs typeface="Times New Roman" pitchFamily="18" charset="0"/>
                        </a:rPr>
                        <a:t>Доходы:</a:t>
                      </a:r>
                      <a:endParaRPr lang="ru-RU" sz="1800" b="1" i="0" u="none" strike="noStrike" kern="1200" dirty="0">
                        <a:solidFill>
                          <a:srgbClr val="C00000"/>
                        </a:solidFill>
                        <a:latin typeface="Bookman Old Style" panose="02050604050505020204" pitchFamily="18" charset="0"/>
                        <a:ea typeface="+mn-ea"/>
                        <a:cs typeface="Times New Roman" pitchFamily="18" charset="0"/>
                      </a:endParaRPr>
                    </a:p>
                  </a:txBody>
                  <a:tcPr marL="9525" marR="9525" marT="9525" marB="0" anchor="ctr">
                    <a:solidFill>
                      <a:schemeClr val="accent3">
                        <a:lumMod val="40000"/>
                        <a:lumOff val="60000"/>
                      </a:schemeClr>
                    </a:solidFill>
                  </a:tcPr>
                </a:tc>
                <a:tc>
                  <a:txBody>
                    <a:bodyPr/>
                    <a:lstStyle/>
                    <a:p>
                      <a:pPr marL="0" algn="ctr" defTabSz="914400" rtl="0" eaLnBrk="1" fontAlgn="ctr" latinLnBrk="0" hangingPunct="1"/>
                      <a:r>
                        <a:rPr lang="ru-RU" sz="1800" b="1" i="0" u="none" strike="noStrike" kern="1200" dirty="0">
                          <a:solidFill>
                            <a:schemeClr val="tx1"/>
                          </a:solidFill>
                          <a:latin typeface="Bookman Old Style" panose="02050604050505020204" pitchFamily="18" charset="0"/>
                          <a:ea typeface="+mn-ea"/>
                          <a:cs typeface="Times New Roman" pitchFamily="18" charset="0"/>
                        </a:rPr>
                        <a:t>148,69</a:t>
                      </a:r>
                    </a:p>
                  </a:txBody>
                  <a:tcPr marL="0" marR="0" marT="0" marB="0" anchor="ctr">
                    <a:solidFill>
                      <a:schemeClr val="accent3">
                        <a:lumMod val="40000"/>
                        <a:lumOff val="60000"/>
                      </a:schemeClr>
                    </a:solidFill>
                  </a:tcPr>
                </a:tc>
                <a:tc>
                  <a:txBody>
                    <a:bodyPr/>
                    <a:lstStyle/>
                    <a:p>
                      <a:pPr marL="0" algn="ctr" defTabSz="914400" rtl="0" eaLnBrk="1" fontAlgn="ctr" latinLnBrk="0" hangingPunct="1"/>
                      <a:r>
                        <a:rPr lang="ru-RU" sz="1800" b="1" i="0" u="none" strike="noStrike" kern="1200" dirty="0">
                          <a:solidFill>
                            <a:schemeClr val="tx1"/>
                          </a:solidFill>
                          <a:latin typeface="Bookman Old Style" panose="02050604050505020204" pitchFamily="18" charset="0"/>
                          <a:ea typeface="+mn-ea"/>
                          <a:cs typeface="Times New Roman" pitchFamily="18" charset="0"/>
                        </a:rPr>
                        <a:t>174,68</a:t>
                      </a:r>
                    </a:p>
                  </a:txBody>
                  <a:tcPr marL="0" marR="0" marT="0" marB="0" anchor="ctr">
                    <a:solidFill>
                      <a:schemeClr val="accent3">
                        <a:lumMod val="40000"/>
                        <a:lumOff val="60000"/>
                      </a:schemeClr>
                    </a:solidFill>
                  </a:tcPr>
                </a:tc>
                <a:tc>
                  <a:txBody>
                    <a:bodyPr/>
                    <a:lstStyle/>
                    <a:p>
                      <a:pPr marL="0" algn="ctr" defTabSz="914400" rtl="0" eaLnBrk="1" fontAlgn="ctr" latinLnBrk="0" hangingPunct="1"/>
                      <a:r>
                        <a:rPr lang="ru-RU" sz="1800" b="1" i="0" u="none" strike="noStrike" kern="1200" dirty="0">
                          <a:solidFill>
                            <a:srgbClr val="C00000"/>
                          </a:solidFill>
                          <a:latin typeface="Bookman Old Style" panose="02050604050505020204" pitchFamily="18" charset="0"/>
                          <a:ea typeface="+mn-ea"/>
                          <a:cs typeface="Times New Roman" pitchFamily="18" charset="0"/>
                        </a:rPr>
                        <a:t>189,43</a:t>
                      </a:r>
                    </a:p>
                  </a:txBody>
                  <a:tcPr marL="0" marR="0" marT="0" marB="0" anchor="ctr">
                    <a:solidFill>
                      <a:schemeClr val="accent3">
                        <a:lumMod val="40000"/>
                        <a:lumOff val="60000"/>
                      </a:schemeClr>
                    </a:solidFill>
                  </a:tcPr>
                </a:tc>
                <a:tc>
                  <a:txBody>
                    <a:bodyPr/>
                    <a:lstStyle/>
                    <a:p>
                      <a:pPr marL="0" algn="ctr" defTabSz="914400" rtl="0" eaLnBrk="1" fontAlgn="ctr" latinLnBrk="0" hangingPunct="1"/>
                      <a:r>
                        <a:rPr lang="ru-RU" sz="1800" b="1" i="0" u="none" strike="noStrike" kern="1200" dirty="0">
                          <a:solidFill>
                            <a:schemeClr val="tx1"/>
                          </a:solidFill>
                          <a:latin typeface="Bookman Old Style" panose="02050604050505020204" pitchFamily="18" charset="0"/>
                          <a:ea typeface="+mn-ea"/>
                          <a:cs typeface="Times New Roman" pitchFamily="18" charset="0"/>
                        </a:rPr>
                        <a:t>108,44</a:t>
                      </a:r>
                    </a:p>
                  </a:txBody>
                  <a:tcPr marL="0" marR="0" marT="0" marB="0" anchor="ctr">
                    <a:solidFill>
                      <a:schemeClr val="accent3">
                        <a:lumMod val="40000"/>
                        <a:lumOff val="60000"/>
                      </a:schemeClr>
                    </a:solidFill>
                  </a:tcPr>
                </a:tc>
                <a:tc>
                  <a:txBody>
                    <a:bodyPr/>
                    <a:lstStyle/>
                    <a:p>
                      <a:pPr marL="0" algn="ctr" defTabSz="914400" rtl="0" eaLnBrk="1" fontAlgn="ctr" latinLnBrk="0" hangingPunct="1"/>
                      <a:r>
                        <a:rPr lang="ru-RU" sz="1800" b="1" i="0" u="none" strike="noStrike" kern="1200" dirty="0">
                          <a:solidFill>
                            <a:srgbClr val="FF0000"/>
                          </a:solidFill>
                          <a:latin typeface="Bookman Old Style" panose="02050604050505020204" pitchFamily="18" charset="0"/>
                          <a:ea typeface="+mn-ea"/>
                          <a:cs typeface="Times New Roman" pitchFamily="18" charset="0"/>
                        </a:rPr>
                        <a:t>127,40</a:t>
                      </a:r>
                    </a:p>
                  </a:txBody>
                  <a:tcPr marL="0" marR="0" marT="0" marB="0" anchor="ctr">
                    <a:solidFill>
                      <a:schemeClr val="accent3">
                        <a:lumMod val="40000"/>
                        <a:lumOff val="60000"/>
                      </a:schemeClr>
                    </a:solidFill>
                  </a:tcPr>
                </a:tc>
                <a:extLst>
                  <a:ext uri="{0D108BD9-81ED-4DB2-BD59-A6C34878D82A}">
                    <a16:rowId xmlns:a16="http://schemas.microsoft.com/office/drawing/2014/main" xmlns="" val="10001"/>
                  </a:ext>
                </a:extLst>
              </a:tr>
              <a:tr h="1003281">
                <a:tc>
                  <a:txBody>
                    <a:bodyPr/>
                    <a:lstStyle/>
                    <a:p>
                      <a:pPr marL="0" algn="ctr" defTabSz="914400" rtl="0" eaLnBrk="1" fontAlgn="ctr" latinLnBrk="0" hangingPunct="1"/>
                      <a:r>
                        <a:rPr lang="ru-RU" sz="1500" b="0" i="0" u="none" strike="noStrike" kern="1200" dirty="0">
                          <a:solidFill>
                            <a:schemeClr val="tx1"/>
                          </a:solidFill>
                          <a:latin typeface="Bookman Old Style" panose="02050604050505020204" pitchFamily="18" charset="0"/>
                          <a:ea typeface="+mn-ea"/>
                          <a:cs typeface="Times New Roman" pitchFamily="18" charset="0"/>
                        </a:rPr>
                        <a:t>Собственные</a:t>
                      </a:r>
                      <a:r>
                        <a:rPr lang="ru-RU" sz="1500" b="0" i="0" u="none" strike="noStrike" kern="1200" baseline="0" dirty="0">
                          <a:solidFill>
                            <a:schemeClr val="tx1"/>
                          </a:solidFill>
                          <a:latin typeface="Bookman Old Style" panose="02050604050505020204" pitchFamily="18" charset="0"/>
                          <a:ea typeface="+mn-ea"/>
                          <a:cs typeface="Times New Roman" pitchFamily="18" charset="0"/>
                        </a:rPr>
                        <a:t> </a:t>
                      </a:r>
                    </a:p>
                    <a:p>
                      <a:pPr marL="0" algn="ctr" defTabSz="914400" rtl="0" eaLnBrk="1" fontAlgn="ctr" latinLnBrk="0" hangingPunct="1"/>
                      <a:r>
                        <a:rPr lang="ru-RU" sz="1500" b="0" i="0" u="none" strike="noStrike" kern="1200" baseline="0" dirty="0">
                          <a:solidFill>
                            <a:schemeClr val="tx1"/>
                          </a:solidFill>
                          <a:latin typeface="Bookman Old Style" panose="02050604050505020204" pitchFamily="18" charset="0"/>
                          <a:ea typeface="+mn-ea"/>
                          <a:cs typeface="Times New Roman" pitchFamily="18" charset="0"/>
                        </a:rPr>
                        <a:t>(</a:t>
                      </a:r>
                      <a:r>
                        <a:rPr lang="ru-RU" sz="1500" b="0" i="0" u="none" strike="noStrike" kern="1200" dirty="0">
                          <a:solidFill>
                            <a:schemeClr val="tx1"/>
                          </a:solidFill>
                          <a:latin typeface="Bookman Old Style" panose="02050604050505020204" pitchFamily="18" charset="0"/>
                          <a:ea typeface="+mn-ea"/>
                          <a:cs typeface="Times New Roman" pitchFamily="18" charset="0"/>
                        </a:rPr>
                        <a:t>налоговые, неналоговые)</a:t>
                      </a:r>
                      <a:endParaRPr lang="en-US" sz="1500" b="0" i="0" u="none" strike="noStrike" kern="1200" dirty="0">
                        <a:solidFill>
                          <a:schemeClr val="tx1"/>
                        </a:solidFill>
                        <a:latin typeface="Bookman Old Style" panose="02050604050505020204" pitchFamily="18" charset="0"/>
                        <a:ea typeface="+mn-ea"/>
                        <a:cs typeface="Times New Roman" pitchFamily="18" charset="0"/>
                      </a:endParaRPr>
                    </a:p>
                    <a:p>
                      <a:pPr marL="0" algn="ctr" defTabSz="914400" rtl="0" eaLnBrk="1" fontAlgn="ctr" latinLnBrk="0" hangingPunct="1"/>
                      <a:r>
                        <a:rPr lang="ru-RU" sz="1500" b="1" i="0" u="none" strike="noStrike" kern="1200" dirty="0" smtClean="0">
                          <a:solidFill>
                            <a:schemeClr val="tx1"/>
                          </a:solidFill>
                          <a:latin typeface="Bookman Old Style" panose="02050604050505020204" pitchFamily="18" charset="0"/>
                          <a:ea typeface="+mn-ea"/>
                          <a:cs typeface="Times New Roman" pitchFamily="18" charset="0"/>
                        </a:rPr>
                        <a:t>(46,67</a:t>
                      </a:r>
                      <a:r>
                        <a:rPr lang="en-US" sz="1500" b="1" i="0" u="none" strike="noStrike" kern="1200" dirty="0" smtClean="0">
                          <a:solidFill>
                            <a:schemeClr val="tx1"/>
                          </a:solidFill>
                          <a:latin typeface="Bookman Old Style" panose="02050604050505020204" pitchFamily="18" charset="0"/>
                          <a:ea typeface="+mn-ea"/>
                          <a:cs typeface="Times New Roman" pitchFamily="18" charset="0"/>
                        </a:rPr>
                        <a:t>%</a:t>
                      </a:r>
                      <a:r>
                        <a:rPr lang="ru-RU" sz="1500" b="1" i="0" u="none" strike="noStrike" kern="1200" dirty="0">
                          <a:solidFill>
                            <a:schemeClr val="tx1"/>
                          </a:solidFill>
                          <a:latin typeface="Bookman Old Style" panose="02050604050505020204" pitchFamily="18" charset="0"/>
                          <a:ea typeface="+mn-ea"/>
                          <a:cs typeface="Times New Roman" pitchFamily="18" charset="0"/>
                        </a:rPr>
                        <a:t>) </a:t>
                      </a:r>
                    </a:p>
                  </a:txBody>
                  <a:tcPr marL="9525" marR="9525" marT="9525" marB="0" anchor="ctr">
                    <a:solidFill>
                      <a:schemeClr val="accent3">
                        <a:lumMod val="20000"/>
                        <a:lumOff val="80000"/>
                      </a:schemeClr>
                    </a:solidFill>
                  </a:tcPr>
                </a:tc>
                <a:tc>
                  <a:txBody>
                    <a:bodyPr/>
                    <a:lstStyle/>
                    <a:p>
                      <a:pPr marL="0" algn="ctr" defTabSz="914400" rtl="0" eaLnBrk="1" fontAlgn="ctr" latinLnBrk="0" hangingPunct="1"/>
                      <a:r>
                        <a:rPr lang="ru-RU" sz="1800" b="0" i="0" u="none" strike="noStrike" kern="1200" dirty="0">
                          <a:solidFill>
                            <a:schemeClr val="tx1"/>
                          </a:solidFill>
                          <a:latin typeface="Bookman Old Style" panose="02050604050505020204" pitchFamily="18" charset="0"/>
                          <a:ea typeface="+mn-ea"/>
                          <a:cs typeface="Times New Roman" pitchFamily="18" charset="0"/>
                        </a:rPr>
                        <a:t>69,40</a:t>
                      </a:r>
                    </a:p>
                  </a:txBody>
                  <a:tcPr marL="0" marR="0" marT="0" marB="0" anchor="ctr">
                    <a:solidFill>
                      <a:schemeClr val="accent3">
                        <a:lumMod val="20000"/>
                        <a:lumOff val="80000"/>
                      </a:schemeClr>
                    </a:solidFill>
                  </a:tcPr>
                </a:tc>
                <a:tc>
                  <a:txBody>
                    <a:bodyPr/>
                    <a:lstStyle/>
                    <a:p>
                      <a:pPr marL="0" algn="ctr" defTabSz="914400" rtl="0" eaLnBrk="1" fontAlgn="ctr" latinLnBrk="0" hangingPunct="1"/>
                      <a:r>
                        <a:rPr lang="ru-RU" sz="1800" b="0" i="0" u="none" strike="noStrike" kern="1200" dirty="0">
                          <a:solidFill>
                            <a:schemeClr val="tx1"/>
                          </a:solidFill>
                          <a:latin typeface="Bookman Old Style" panose="02050604050505020204" pitchFamily="18" charset="0"/>
                          <a:ea typeface="+mn-ea"/>
                          <a:cs typeface="Times New Roman" pitchFamily="18" charset="0"/>
                        </a:rPr>
                        <a:t>97,02</a:t>
                      </a:r>
                    </a:p>
                  </a:txBody>
                  <a:tcPr marL="0" marR="0" marT="0" marB="0" anchor="ctr">
                    <a:solidFill>
                      <a:schemeClr val="accent3">
                        <a:lumMod val="20000"/>
                        <a:lumOff val="80000"/>
                      </a:schemeClr>
                    </a:solidFill>
                  </a:tcPr>
                </a:tc>
                <a:tc>
                  <a:txBody>
                    <a:bodyPr/>
                    <a:lstStyle/>
                    <a:p>
                      <a:pPr marL="0" algn="ctr" defTabSz="914400" rtl="0" eaLnBrk="1" fontAlgn="ctr" latinLnBrk="0" hangingPunct="1"/>
                      <a:r>
                        <a:rPr lang="ru-RU" sz="1800" b="0" i="0" u="none" strike="noStrike" kern="1200" dirty="0">
                          <a:solidFill>
                            <a:srgbClr val="C00000"/>
                          </a:solidFill>
                          <a:latin typeface="Bookman Old Style" panose="02050604050505020204" pitchFamily="18" charset="0"/>
                          <a:ea typeface="+mn-ea"/>
                          <a:cs typeface="Times New Roman" pitchFamily="18" charset="0"/>
                        </a:rPr>
                        <a:t>107,53</a:t>
                      </a:r>
                    </a:p>
                  </a:txBody>
                  <a:tcPr marL="0" marR="0" marT="0" marB="0" anchor="ctr">
                    <a:solidFill>
                      <a:schemeClr val="accent3">
                        <a:lumMod val="20000"/>
                        <a:lumOff val="80000"/>
                      </a:schemeClr>
                    </a:solidFill>
                  </a:tcPr>
                </a:tc>
                <a:tc>
                  <a:txBody>
                    <a:bodyPr/>
                    <a:lstStyle/>
                    <a:p>
                      <a:pPr marL="0" algn="ctr" defTabSz="914400" rtl="0" eaLnBrk="1" fontAlgn="ctr" latinLnBrk="0" hangingPunct="1"/>
                      <a:r>
                        <a:rPr lang="ru-RU" sz="1800" b="0" i="0" u="none" strike="noStrike" kern="1200" dirty="0">
                          <a:solidFill>
                            <a:schemeClr val="tx1"/>
                          </a:solidFill>
                          <a:latin typeface="Bookman Old Style" panose="02050604050505020204" pitchFamily="18" charset="0"/>
                          <a:ea typeface="+mn-ea"/>
                          <a:cs typeface="Times New Roman" pitchFamily="18" charset="0"/>
                        </a:rPr>
                        <a:t>110,83</a:t>
                      </a:r>
                    </a:p>
                  </a:txBody>
                  <a:tcPr marL="0" marR="0" marT="0" marB="0" anchor="ctr">
                    <a:solidFill>
                      <a:schemeClr val="accent3">
                        <a:lumMod val="20000"/>
                        <a:lumOff val="80000"/>
                      </a:schemeClr>
                    </a:solidFill>
                  </a:tcPr>
                </a:tc>
                <a:tc>
                  <a:txBody>
                    <a:bodyPr/>
                    <a:lstStyle/>
                    <a:p>
                      <a:pPr marL="0" algn="ctr" defTabSz="914400" rtl="0" eaLnBrk="1" fontAlgn="ctr" latinLnBrk="0" hangingPunct="1"/>
                      <a:r>
                        <a:rPr lang="ru-RU" sz="1800" b="0" i="0" u="none" strike="noStrike" kern="1200" dirty="0">
                          <a:solidFill>
                            <a:srgbClr val="C00000"/>
                          </a:solidFill>
                          <a:latin typeface="Bookman Old Style" panose="02050604050505020204" pitchFamily="18" charset="0"/>
                          <a:ea typeface="+mn-ea"/>
                          <a:cs typeface="Times New Roman" pitchFamily="18" charset="0"/>
                        </a:rPr>
                        <a:t>154,94</a:t>
                      </a:r>
                    </a:p>
                  </a:txBody>
                  <a:tcPr marL="0" marR="0" marT="0" marB="0" anchor="ctr">
                    <a:solidFill>
                      <a:schemeClr val="accent3">
                        <a:lumMod val="20000"/>
                        <a:lumOff val="80000"/>
                      </a:schemeClr>
                    </a:solidFill>
                  </a:tcPr>
                </a:tc>
                <a:extLst>
                  <a:ext uri="{0D108BD9-81ED-4DB2-BD59-A6C34878D82A}">
                    <a16:rowId xmlns:a16="http://schemas.microsoft.com/office/drawing/2014/main" xmlns="" val="10002"/>
                  </a:ext>
                </a:extLst>
              </a:tr>
              <a:tr h="755046">
                <a:tc>
                  <a:txBody>
                    <a:bodyPr/>
                    <a:lstStyle/>
                    <a:p>
                      <a:pPr marL="0" algn="ctr" defTabSz="914400" rtl="0" eaLnBrk="1" fontAlgn="ctr" latinLnBrk="0" hangingPunct="1"/>
                      <a:r>
                        <a:rPr lang="ru-RU" sz="1500" b="0" i="0" u="none" strike="noStrike" kern="1200" dirty="0">
                          <a:solidFill>
                            <a:schemeClr val="tx1"/>
                          </a:solidFill>
                          <a:latin typeface="Bookman Old Style" panose="02050604050505020204" pitchFamily="18" charset="0"/>
                          <a:ea typeface="+mn-ea"/>
                          <a:cs typeface="Times New Roman" pitchFamily="18" charset="0"/>
                        </a:rPr>
                        <a:t>безвозмездные поступления</a:t>
                      </a:r>
                    </a:p>
                    <a:p>
                      <a:pPr marL="0" algn="ctr" defTabSz="914400" rtl="0" eaLnBrk="1" fontAlgn="ctr" latinLnBrk="0" hangingPunct="1"/>
                      <a:r>
                        <a:rPr lang="ru-RU" sz="1500" b="1" i="0" u="none" strike="noStrike" kern="1200" dirty="0" smtClean="0">
                          <a:solidFill>
                            <a:schemeClr val="tx1"/>
                          </a:solidFill>
                          <a:latin typeface="Bookman Old Style" panose="02050604050505020204" pitchFamily="18" charset="0"/>
                          <a:ea typeface="+mn-ea"/>
                          <a:cs typeface="Times New Roman" pitchFamily="18" charset="0"/>
                        </a:rPr>
                        <a:t>(53,33%)</a:t>
                      </a:r>
                      <a:endParaRPr lang="ru-RU" sz="1500" b="1" i="0" u="none" strike="noStrike" kern="1200" dirty="0">
                        <a:solidFill>
                          <a:schemeClr val="tx1"/>
                        </a:solidFill>
                        <a:latin typeface="Bookman Old Style" panose="02050604050505020204" pitchFamily="18" charset="0"/>
                        <a:ea typeface="+mn-ea"/>
                        <a:cs typeface="Times New Roman" pitchFamily="18" charset="0"/>
                      </a:endParaRPr>
                    </a:p>
                  </a:txBody>
                  <a:tcPr marL="9525" marR="9525" marT="9525" marB="0" anchor="ctr">
                    <a:solidFill>
                      <a:schemeClr val="accent3">
                        <a:lumMod val="20000"/>
                        <a:lumOff val="80000"/>
                      </a:schemeClr>
                    </a:solidFill>
                  </a:tcPr>
                </a:tc>
                <a:tc>
                  <a:txBody>
                    <a:bodyPr/>
                    <a:lstStyle/>
                    <a:p>
                      <a:pPr marL="0" algn="ctr" defTabSz="914400" rtl="0" eaLnBrk="1" fontAlgn="ctr" latinLnBrk="0" hangingPunct="1"/>
                      <a:r>
                        <a:rPr lang="ru-RU" sz="1800" b="0" i="0" u="none" strike="noStrike" kern="1200" dirty="0">
                          <a:solidFill>
                            <a:schemeClr val="tx1"/>
                          </a:solidFill>
                          <a:latin typeface="Bookman Old Style" panose="02050604050505020204" pitchFamily="18" charset="0"/>
                          <a:ea typeface="+mn-ea"/>
                          <a:cs typeface="Times New Roman" pitchFamily="18" charset="0"/>
                        </a:rPr>
                        <a:t>79,29</a:t>
                      </a:r>
                    </a:p>
                  </a:txBody>
                  <a:tcPr marL="0" marR="0" marT="0" marB="0" anchor="ctr">
                    <a:solidFill>
                      <a:schemeClr val="accent3">
                        <a:lumMod val="20000"/>
                        <a:lumOff val="80000"/>
                      </a:schemeClr>
                    </a:solidFill>
                  </a:tcPr>
                </a:tc>
                <a:tc>
                  <a:txBody>
                    <a:bodyPr/>
                    <a:lstStyle/>
                    <a:p>
                      <a:pPr marL="0" algn="ctr" defTabSz="914400" rtl="0" eaLnBrk="1" fontAlgn="ctr" latinLnBrk="0" hangingPunct="1"/>
                      <a:r>
                        <a:rPr lang="ru-RU" sz="1800" b="0" i="0" u="none" strike="noStrike" kern="1200" dirty="0">
                          <a:solidFill>
                            <a:schemeClr val="tx1"/>
                          </a:solidFill>
                          <a:latin typeface="Bookman Old Style" panose="02050604050505020204" pitchFamily="18" charset="0"/>
                          <a:ea typeface="+mn-ea"/>
                          <a:cs typeface="Times New Roman" pitchFamily="18" charset="0"/>
                        </a:rPr>
                        <a:t>77,66</a:t>
                      </a:r>
                    </a:p>
                  </a:txBody>
                  <a:tcPr marL="0" marR="0" marT="0" marB="0" anchor="ctr">
                    <a:solidFill>
                      <a:schemeClr val="accent3">
                        <a:lumMod val="20000"/>
                        <a:lumOff val="80000"/>
                      </a:schemeClr>
                    </a:solidFill>
                  </a:tcPr>
                </a:tc>
                <a:tc>
                  <a:txBody>
                    <a:bodyPr/>
                    <a:lstStyle/>
                    <a:p>
                      <a:pPr marL="0" algn="ctr" defTabSz="914400" rtl="0" eaLnBrk="1" fontAlgn="ctr" latinLnBrk="0" hangingPunct="1"/>
                      <a:r>
                        <a:rPr lang="ru-RU" sz="1800" b="0" i="0" u="none" strike="noStrike" kern="1200" dirty="0">
                          <a:solidFill>
                            <a:srgbClr val="C00000"/>
                          </a:solidFill>
                          <a:latin typeface="Bookman Old Style" panose="02050604050505020204" pitchFamily="18" charset="0"/>
                          <a:ea typeface="+mn-ea"/>
                          <a:cs typeface="Times New Roman" pitchFamily="18" charset="0"/>
                        </a:rPr>
                        <a:t>81,90</a:t>
                      </a:r>
                    </a:p>
                  </a:txBody>
                  <a:tcPr marL="0" marR="0" marT="0" marB="0" anchor="ctr">
                    <a:solidFill>
                      <a:schemeClr val="accent3">
                        <a:lumMod val="20000"/>
                        <a:lumOff val="80000"/>
                      </a:schemeClr>
                    </a:solidFill>
                  </a:tcPr>
                </a:tc>
                <a:tc>
                  <a:txBody>
                    <a:bodyPr/>
                    <a:lstStyle/>
                    <a:p>
                      <a:pPr marL="0" algn="ctr" defTabSz="914400" rtl="0" eaLnBrk="1" fontAlgn="ctr" latinLnBrk="0" hangingPunct="1"/>
                      <a:r>
                        <a:rPr lang="ru-RU" sz="1800" b="0" i="0" u="none" strike="noStrike" kern="1200" dirty="0">
                          <a:solidFill>
                            <a:schemeClr val="tx1"/>
                          </a:solidFill>
                          <a:latin typeface="Bookman Old Style" panose="02050604050505020204" pitchFamily="18" charset="0"/>
                          <a:ea typeface="+mn-ea"/>
                          <a:cs typeface="Times New Roman" pitchFamily="18" charset="0"/>
                        </a:rPr>
                        <a:t>105,46</a:t>
                      </a:r>
                    </a:p>
                  </a:txBody>
                  <a:tcPr marL="0" marR="0" marT="0" marB="0" anchor="ctr">
                    <a:solidFill>
                      <a:schemeClr val="accent3">
                        <a:lumMod val="20000"/>
                        <a:lumOff val="80000"/>
                      </a:schemeClr>
                    </a:solidFill>
                  </a:tcPr>
                </a:tc>
                <a:tc>
                  <a:txBody>
                    <a:bodyPr/>
                    <a:lstStyle/>
                    <a:p>
                      <a:pPr marL="0" algn="ctr" defTabSz="914400" rtl="0" eaLnBrk="1" fontAlgn="ctr" latinLnBrk="0" hangingPunct="1"/>
                      <a:r>
                        <a:rPr lang="ru-RU" sz="1800" b="0" i="0" u="none" strike="noStrike" kern="1200" dirty="0">
                          <a:solidFill>
                            <a:srgbClr val="FF0000"/>
                          </a:solidFill>
                          <a:latin typeface="Bookman Old Style" panose="02050604050505020204" pitchFamily="18" charset="0"/>
                          <a:ea typeface="+mn-ea"/>
                          <a:cs typeface="Times New Roman" pitchFamily="18" charset="0"/>
                        </a:rPr>
                        <a:t>103,29</a:t>
                      </a:r>
                    </a:p>
                  </a:txBody>
                  <a:tcPr marL="0" marR="0" marT="0" marB="0" anchor="ctr">
                    <a:solidFill>
                      <a:schemeClr val="accent3">
                        <a:lumMod val="20000"/>
                        <a:lumOff val="80000"/>
                      </a:schemeClr>
                    </a:solidFill>
                  </a:tcPr>
                </a:tc>
                <a:extLst>
                  <a:ext uri="{0D108BD9-81ED-4DB2-BD59-A6C34878D82A}">
                    <a16:rowId xmlns:a16="http://schemas.microsoft.com/office/drawing/2014/main" xmlns="" val="10004"/>
                  </a:ext>
                </a:extLst>
              </a:tr>
              <a:tr h="822034">
                <a:tc>
                  <a:txBody>
                    <a:bodyPr/>
                    <a:lstStyle/>
                    <a:p>
                      <a:pPr marL="0" algn="ctr" defTabSz="914400" rtl="0" eaLnBrk="1" fontAlgn="ctr" latinLnBrk="0" hangingPunct="1"/>
                      <a:r>
                        <a:rPr lang="ru-RU" sz="1800" b="1" i="0" u="none" strike="noStrike" kern="1200" dirty="0">
                          <a:solidFill>
                            <a:srgbClr val="C00000"/>
                          </a:solidFill>
                          <a:latin typeface="Bookman Old Style" panose="02050604050505020204" pitchFamily="18" charset="0"/>
                          <a:cs typeface="Times New Roman" pitchFamily="18" charset="0"/>
                        </a:rPr>
                        <a:t>Расходы</a:t>
                      </a:r>
                      <a:endParaRPr lang="ru-RU" sz="1800" b="1" i="0" u="none" strike="noStrike" kern="1200" dirty="0">
                        <a:solidFill>
                          <a:srgbClr val="C00000"/>
                        </a:solidFill>
                        <a:latin typeface="Bookman Old Style" panose="02050604050505020204" pitchFamily="18" charset="0"/>
                        <a:ea typeface="+mn-ea"/>
                        <a:cs typeface="Times New Roman" pitchFamily="18" charset="0"/>
                      </a:endParaRPr>
                    </a:p>
                  </a:txBody>
                  <a:tcPr marL="9525" marR="9525" marT="9525" marB="0" anchor="ctr">
                    <a:solidFill>
                      <a:schemeClr val="accent4">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800" b="1" i="0" u="none" strike="noStrike" kern="1200" dirty="0">
                          <a:solidFill>
                            <a:schemeClr val="tx1"/>
                          </a:solidFill>
                          <a:latin typeface="Bookman Old Style" panose="02050604050505020204" pitchFamily="18" charset="0"/>
                          <a:ea typeface="+mn-ea"/>
                          <a:cs typeface="Times New Roman" pitchFamily="18" charset="0"/>
                        </a:rPr>
                        <a:t>130,49</a:t>
                      </a:r>
                    </a:p>
                  </a:txBody>
                  <a:tcPr marL="0" marR="0" marT="0" marB="0" anchor="ctr">
                    <a:solidFill>
                      <a:schemeClr val="accent4">
                        <a:lumMod val="40000"/>
                        <a:lumOff val="60000"/>
                      </a:schemeClr>
                    </a:solidFill>
                  </a:tcPr>
                </a:tc>
                <a:tc>
                  <a:txBody>
                    <a:bodyPr/>
                    <a:lstStyle/>
                    <a:p>
                      <a:pPr marL="0" algn="ctr" defTabSz="914400" rtl="0" eaLnBrk="1" fontAlgn="ctr" latinLnBrk="0" hangingPunct="1">
                        <a:spcAft>
                          <a:spcPts val="0"/>
                        </a:spcAft>
                      </a:pPr>
                      <a:r>
                        <a:rPr lang="ru-RU" sz="1800" b="1" i="0" u="none" strike="noStrike" kern="1200" dirty="0">
                          <a:solidFill>
                            <a:schemeClr val="tx1"/>
                          </a:solidFill>
                          <a:latin typeface="Bookman Old Style" panose="02050604050505020204" pitchFamily="18" charset="0"/>
                          <a:ea typeface="+mn-ea"/>
                          <a:cs typeface="Times New Roman" pitchFamily="18" charset="0"/>
                        </a:rPr>
                        <a:t>195,62</a:t>
                      </a:r>
                    </a:p>
                  </a:txBody>
                  <a:tcPr marL="68580" marR="68580" marT="0" marB="0" anchor="ctr">
                    <a:solidFill>
                      <a:schemeClr val="accent4">
                        <a:lumMod val="40000"/>
                        <a:lumOff val="60000"/>
                      </a:schemeClr>
                    </a:solidFill>
                  </a:tcPr>
                </a:tc>
                <a:tc>
                  <a:txBody>
                    <a:bodyPr/>
                    <a:lstStyle/>
                    <a:p>
                      <a:pPr marL="0" algn="ctr" defTabSz="914400" rtl="0" eaLnBrk="1" fontAlgn="ctr" latinLnBrk="0" hangingPunct="1"/>
                      <a:r>
                        <a:rPr lang="ru-RU" sz="1800" b="1" i="0" u="none" strike="noStrike" kern="1200" dirty="0">
                          <a:solidFill>
                            <a:srgbClr val="C00000"/>
                          </a:solidFill>
                          <a:latin typeface="Bookman Old Style" panose="02050604050505020204" pitchFamily="18" charset="0"/>
                          <a:ea typeface="+mn-ea"/>
                          <a:cs typeface="Times New Roman" pitchFamily="18" charset="0"/>
                        </a:rPr>
                        <a:t>185,13</a:t>
                      </a:r>
                    </a:p>
                  </a:txBody>
                  <a:tcPr marL="0" marR="0" marT="0" marB="0" anchor="ctr">
                    <a:solidFill>
                      <a:schemeClr val="accent4">
                        <a:lumMod val="40000"/>
                        <a:lumOff val="60000"/>
                      </a:schemeClr>
                    </a:solidFill>
                  </a:tcPr>
                </a:tc>
                <a:tc>
                  <a:txBody>
                    <a:bodyPr/>
                    <a:lstStyle/>
                    <a:p>
                      <a:pPr marL="0" algn="ctr" defTabSz="914400" rtl="0" eaLnBrk="1" fontAlgn="ctr" latinLnBrk="0" hangingPunct="1"/>
                      <a:r>
                        <a:rPr lang="ru-RU" sz="1800" b="1" i="0" u="none" strike="noStrike" kern="1200" dirty="0">
                          <a:solidFill>
                            <a:schemeClr val="tx1"/>
                          </a:solidFill>
                          <a:latin typeface="Bookman Old Style" panose="02050604050505020204" pitchFamily="18" charset="0"/>
                          <a:ea typeface="+mn-ea"/>
                          <a:cs typeface="Times New Roman" pitchFamily="18" charset="0"/>
                        </a:rPr>
                        <a:t>94,64</a:t>
                      </a:r>
                    </a:p>
                  </a:txBody>
                  <a:tcPr marL="0" marR="0" marT="0" marB="0" anchor="ctr">
                    <a:solidFill>
                      <a:schemeClr val="accent4">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800" b="1" i="0" u="none" strike="noStrike" kern="1200" dirty="0">
                          <a:solidFill>
                            <a:srgbClr val="FF0000"/>
                          </a:solidFill>
                          <a:latin typeface="Bookman Old Style" panose="02050604050505020204" pitchFamily="18" charset="0"/>
                          <a:ea typeface="+mn-ea"/>
                          <a:cs typeface="Times New Roman" pitchFamily="18" charset="0"/>
                        </a:rPr>
                        <a:t>141,87</a:t>
                      </a:r>
                    </a:p>
                  </a:txBody>
                  <a:tcPr marL="0" marR="0" marT="0" marB="0" anchor="ctr">
                    <a:solidFill>
                      <a:schemeClr val="accent4">
                        <a:lumMod val="40000"/>
                        <a:lumOff val="60000"/>
                      </a:schemeClr>
                    </a:solidFill>
                  </a:tcPr>
                </a:tc>
                <a:extLst>
                  <a:ext uri="{0D108BD9-81ED-4DB2-BD59-A6C34878D82A}">
                    <a16:rowId xmlns:a16="http://schemas.microsoft.com/office/drawing/2014/main" xmlns="" val="2939828168"/>
                  </a:ext>
                </a:extLst>
              </a:tr>
              <a:tr h="672937">
                <a:tc>
                  <a:txBody>
                    <a:bodyPr/>
                    <a:lstStyle/>
                    <a:p>
                      <a:pPr algn="ctr"/>
                      <a:r>
                        <a:rPr lang="ru-RU" sz="1500" b="1" i="0" dirty="0">
                          <a:latin typeface="Bookman Old Style" panose="02050604050505020204" pitchFamily="18" charset="0"/>
                          <a:cs typeface="Times New Roman" panose="02020603050405020304" pitchFamily="18" charset="0"/>
                        </a:rPr>
                        <a:t>Дефицит /Профицит</a:t>
                      </a:r>
                    </a:p>
                  </a:txBody>
                  <a:tcPr marL="9525" marR="9525" marT="9525" marB="0" anchor="ctr">
                    <a:solidFill>
                      <a:schemeClr val="accent4">
                        <a:lumMod val="60000"/>
                        <a:lumOff val="40000"/>
                      </a:schemeClr>
                    </a:solidFill>
                  </a:tcPr>
                </a:tc>
                <a:tc>
                  <a:txBody>
                    <a:bodyPr/>
                    <a:lstStyle/>
                    <a:p>
                      <a:pPr algn="ctr"/>
                      <a:r>
                        <a:rPr lang="ru-RU" sz="1800" b="1" i="0" dirty="0">
                          <a:solidFill>
                            <a:schemeClr val="tx1"/>
                          </a:solidFill>
                          <a:latin typeface="Bookman Old Style" panose="02050604050505020204" pitchFamily="18" charset="0"/>
                          <a:cs typeface="Times New Roman" panose="02020603050405020304" pitchFamily="18" charset="0"/>
                        </a:rPr>
                        <a:t>18,20</a:t>
                      </a:r>
                    </a:p>
                  </a:txBody>
                  <a:tcPr marL="0" marR="0" marT="0" marB="0" anchor="ctr">
                    <a:solidFill>
                      <a:schemeClr val="accent4">
                        <a:lumMod val="60000"/>
                        <a:lumOff val="40000"/>
                      </a:schemeClr>
                    </a:solidFill>
                  </a:tcPr>
                </a:tc>
                <a:tc>
                  <a:txBody>
                    <a:bodyPr/>
                    <a:lstStyle/>
                    <a:p>
                      <a:pPr algn="ctr"/>
                      <a:r>
                        <a:rPr lang="ru-RU" sz="1800" b="1" i="0" dirty="0">
                          <a:solidFill>
                            <a:schemeClr val="tx1"/>
                          </a:solidFill>
                          <a:latin typeface="Bookman Old Style" panose="02050604050505020204" pitchFamily="18" charset="0"/>
                          <a:cs typeface="Times New Roman" panose="02020603050405020304" pitchFamily="18" charset="0"/>
                        </a:rPr>
                        <a:t>-20,94</a:t>
                      </a:r>
                    </a:p>
                  </a:txBody>
                  <a:tcPr marL="0" marR="0" marT="0" marB="0" anchor="ctr">
                    <a:solidFill>
                      <a:schemeClr val="accent4">
                        <a:lumMod val="60000"/>
                        <a:lumOff val="40000"/>
                      </a:schemeClr>
                    </a:solidFill>
                  </a:tcPr>
                </a:tc>
                <a:tc>
                  <a:txBody>
                    <a:bodyPr/>
                    <a:lstStyle/>
                    <a:p>
                      <a:pPr algn="ctr"/>
                      <a:r>
                        <a:rPr lang="ru-RU" sz="1800" b="1" i="0" dirty="0">
                          <a:solidFill>
                            <a:srgbClr val="C00000"/>
                          </a:solidFill>
                          <a:latin typeface="Bookman Old Style" panose="02050604050505020204" pitchFamily="18" charset="0"/>
                          <a:cs typeface="Times New Roman" panose="02020603050405020304" pitchFamily="18" charset="0"/>
                        </a:rPr>
                        <a:t>4,3</a:t>
                      </a:r>
                    </a:p>
                  </a:txBody>
                  <a:tcPr marL="0" marR="0" marT="0" marB="0" anchor="ctr">
                    <a:solidFill>
                      <a:schemeClr val="accent4">
                        <a:lumMod val="60000"/>
                        <a:lumOff val="40000"/>
                      </a:schemeClr>
                    </a:solidFill>
                  </a:tcPr>
                </a:tc>
                <a:tc>
                  <a:txBody>
                    <a:bodyPr/>
                    <a:lstStyle/>
                    <a:p>
                      <a:pPr algn="ctr"/>
                      <a:endParaRPr lang="ru-RU" sz="1800" b="1" i="0" dirty="0">
                        <a:solidFill>
                          <a:schemeClr val="tx1"/>
                        </a:solidFill>
                        <a:latin typeface="Bookman Old Style" panose="02050604050505020204" pitchFamily="18" charset="0"/>
                        <a:cs typeface="Times New Roman" panose="02020603050405020304" pitchFamily="18" charset="0"/>
                      </a:endParaRPr>
                    </a:p>
                  </a:txBody>
                  <a:tcPr marL="0" marR="0" marT="0" marB="0" anchor="ctr">
                    <a:solidFill>
                      <a:schemeClr val="accent4">
                        <a:lumMod val="60000"/>
                        <a:lumOff val="40000"/>
                      </a:schemeClr>
                    </a:solidFill>
                  </a:tcPr>
                </a:tc>
                <a:tc>
                  <a:txBody>
                    <a:bodyPr/>
                    <a:lstStyle/>
                    <a:p>
                      <a:pPr algn="ctr"/>
                      <a:endParaRPr lang="ru-RU" sz="1800" b="1" i="0" dirty="0">
                        <a:solidFill>
                          <a:schemeClr val="tx1"/>
                        </a:solidFill>
                        <a:latin typeface="Bookman Old Style" panose="02050604050505020204" pitchFamily="18" charset="0"/>
                        <a:cs typeface="Times New Roman" panose="02020603050405020304" pitchFamily="18" charset="0"/>
                      </a:endParaRPr>
                    </a:p>
                  </a:txBody>
                  <a:tcPr marL="0" marR="0" marT="0" marB="0" anchor="ctr">
                    <a:solidFill>
                      <a:schemeClr val="accent4">
                        <a:lumMod val="60000"/>
                        <a:lumOff val="40000"/>
                      </a:schemeClr>
                    </a:solidFill>
                  </a:tcPr>
                </a:tc>
                <a:extLst>
                  <a:ext uri="{0D108BD9-81ED-4DB2-BD59-A6C34878D82A}">
                    <a16:rowId xmlns:a16="http://schemas.microsoft.com/office/drawing/2014/main" xmlns="" val="10005"/>
                  </a:ext>
                </a:extLst>
              </a:tr>
            </a:tbl>
          </a:graphicData>
        </a:graphic>
      </p:graphicFrame>
      <p:sp>
        <p:nvSpPr>
          <p:cNvPr id="7" name="TextBox 6"/>
          <p:cNvSpPr txBox="1"/>
          <p:nvPr/>
        </p:nvSpPr>
        <p:spPr>
          <a:xfrm>
            <a:off x="10336549" y="638880"/>
            <a:ext cx="127814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smtClean="0">
                <a:ln>
                  <a:noFill/>
                </a:ln>
                <a:solidFill>
                  <a:srgbClr val="002060"/>
                </a:solidFill>
                <a:effectLst/>
                <a:uLnTx/>
                <a:uFillTx/>
                <a:latin typeface="Bookman Old Style" panose="02050604050505020204" pitchFamily="18" charset="0"/>
                <a:ea typeface="+mn-ea"/>
                <a:cs typeface="Times New Roman" pitchFamily="18" charset="0"/>
              </a:rPr>
              <a:t>млн. </a:t>
            </a:r>
            <a:r>
              <a:rPr kumimoji="0" lang="ru-RU" sz="1600" b="0" i="0" u="none" strike="noStrike" kern="1200" cap="none" spc="0" normalizeH="0" baseline="0" noProof="0" dirty="0">
                <a:ln>
                  <a:noFill/>
                </a:ln>
                <a:solidFill>
                  <a:srgbClr val="002060"/>
                </a:solidFill>
                <a:effectLst/>
                <a:uLnTx/>
                <a:uFillTx/>
                <a:latin typeface="Bookman Old Style" panose="02050604050505020204" pitchFamily="18" charset="0"/>
                <a:ea typeface="+mn-ea"/>
                <a:cs typeface="Times New Roman" pitchFamily="18" charset="0"/>
              </a:rPr>
              <a:t>руб.</a:t>
            </a:r>
          </a:p>
        </p:txBody>
      </p:sp>
    </p:spTree>
    <p:extLst>
      <p:ext uri="{BB962C8B-B14F-4D97-AF65-F5344CB8AC3E}">
        <p14:creationId xmlns:p14="http://schemas.microsoft.com/office/powerpoint/2010/main" xmlns="" val="669283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754165" y="0"/>
            <a:ext cx="11006943" cy="4308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200" b="1" i="0" u="none" strike="noStrike" kern="1200" cap="none" spc="0" normalizeH="0" baseline="0" noProof="0" dirty="0">
                <a:ln>
                  <a:noFill/>
                </a:ln>
                <a:solidFill>
                  <a:srgbClr val="002060"/>
                </a:solidFill>
                <a:effectLst/>
                <a:uLnTx/>
                <a:uFillTx/>
                <a:latin typeface="Bookman Old Style" panose="02050604050505020204" pitchFamily="18" charset="0"/>
                <a:ea typeface="+mn-ea"/>
                <a:cs typeface="Times New Roman" panose="02020603050405020304" pitchFamily="18" charset="0"/>
              </a:rPr>
              <a:t>Доходы бюджета </a:t>
            </a:r>
            <a:r>
              <a:rPr lang="ru-RU" sz="2200" b="1" dirty="0">
                <a:solidFill>
                  <a:srgbClr val="002060"/>
                </a:solidFill>
                <a:latin typeface="Bookman Old Style" panose="02050604050505020204" pitchFamily="18" charset="0"/>
                <a:cs typeface="Times New Roman" panose="02020603050405020304" pitchFamily="18" charset="0"/>
              </a:rPr>
              <a:t>Пудомягского сельского поселения</a:t>
            </a:r>
            <a:r>
              <a:rPr kumimoji="0" lang="ru-RU" sz="2200" b="1" i="0" u="none" strike="noStrike" kern="1200" cap="none" spc="0" normalizeH="0" baseline="0" noProof="0" dirty="0">
                <a:ln>
                  <a:noFill/>
                </a:ln>
                <a:solidFill>
                  <a:srgbClr val="002060"/>
                </a:solidFill>
                <a:effectLst/>
                <a:uLnTx/>
                <a:uFillTx/>
                <a:latin typeface="Bookman Old Style" panose="02050604050505020204" pitchFamily="18" charset="0"/>
                <a:ea typeface="+mn-ea"/>
                <a:cs typeface="Times New Roman" panose="02020603050405020304" pitchFamily="18" charset="0"/>
              </a:rPr>
              <a:t> за 2024 год </a:t>
            </a:r>
          </a:p>
        </p:txBody>
      </p:sp>
      <p:sp>
        <p:nvSpPr>
          <p:cNvPr id="8" name="TextBox 7"/>
          <p:cNvSpPr txBox="1"/>
          <p:nvPr/>
        </p:nvSpPr>
        <p:spPr>
          <a:xfrm>
            <a:off x="10806351" y="215443"/>
            <a:ext cx="127814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600" dirty="0" smtClean="0">
                <a:solidFill>
                  <a:srgbClr val="002060"/>
                </a:solidFill>
                <a:latin typeface="Bookman Old Style" panose="02050604050505020204" pitchFamily="18" charset="0"/>
                <a:cs typeface="Times New Roman" pitchFamily="18" charset="0"/>
              </a:rPr>
              <a:t>млн</a:t>
            </a:r>
            <a:r>
              <a:rPr kumimoji="0" lang="ru-RU" sz="1600" b="0" i="0" u="none" strike="noStrike" kern="1200" cap="none" spc="0" normalizeH="0" baseline="0" noProof="0" dirty="0" smtClean="0">
                <a:ln>
                  <a:noFill/>
                </a:ln>
                <a:solidFill>
                  <a:srgbClr val="002060"/>
                </a:solidFill>
                <a:effectLst/>
                <a:uLnTx/>
                <a:uFillTx/>
                <a:latin typeface="Bookman Old Style" panose="02050604050505020204" pitchFamily="18" charset="0"/>
                <a:ea typeface="+mn-ea"/>
                <a:cs typeface="Times New Roman" pitchFamily="18" charset="0"/>
              </a:rPr>
              <a:t>. </a:t>
            </a:r>
            <a:r>
              <a:rPr kumimoji="0" lang="ru-RU" sz="1600" b="0" i="0" u="none" strike="noStrike" kern="1200" cap="none" spc="0" normalizeH="0" baseline="0" noProof="0" dirty="0">
                <a:ln>
                  <a:noFill/>
                </a:ln>
                <a:solidFill>
                  <a:srgbClr val="002060"/>
                </a:solidFill>
                <a:effectLst/>
                <a:uLnTx/>
                <a:uFillTx/>
                <a:latin typeface="Bookman Old Style" panose="02050604050505020204" pitchFamily="18" charset="0"/>
                <a:ea typeface="+mn-ea"/>
                <a:cs typeface="Times New Roman" pitchFamily="18" charset="0"/>
              </a:rPr>
              <a:t>руб.</a:t>
            </a:r>
          </a:p>
        </p:txBody>
      </p:sp>
      <p:graphicFrame>
        <p:nvGraphicFramePr>
          <p:cNvPr id="5" name="Таблица 4">
            <a:extLst>
              <a:ext uri="{FF2B5EF4-FFF2-40B4-BE49-F238E27FC236}">
                <a16:creationId xmlns:a16="http://schemas.microsoft.com/office/drawing/2014/main" xmlns="" id="{A306ADDA-5C88-BA27-F000-95AC3C0F71F4}"/>
              </a:ext>
            </a:extLst>
          </p:cNvPr>
          <p:cNvGraphicFramePr>
            <a:graphicFrameLocks noGrp="1"/>
          </p:cNvGraphicFramePr>
          <p:nvPr>
            <p:extLst>
              <p:ext uri="{D42A27DB-BD31-4B8C-83A1-F6EECF244321}">
                <p14:modId xmlns:p14="http://schemas.microsoft.com/office/powerpoint/2010/main" xmlns="" val="1521885556"/>
              </p:ext>
            </p:extLst>
          </p:nvPr>
        </p:nvGraphicFramePr>
        <p:xfrm>
          <a:off x="501805" y="563442"/>
          <a:ext cx="11441150" cy="6145706"/>
        </p:xfrm>
        <a:graphic>
          <a:graphicData uri="http://schemas.openxmlformats.org/drawingml/2006/table">
            <a:tbl>
              <a:tblPr/>
              <a:tblGrid>
                <a:gridCol w="4609192">
                  <a:extLst>
                    <a:ext uri="{9D8B030D-6E8A-4147-A177-3AD203B41FA5}">
                      <a16:colId xmlns:a16="http://schemas.microsoft.com/office/drawing/2014/main" xmlns="" val="3561255890"/>
                    </a:ext>
                  </a:extLst>
                </a:gridCol>
                <a:gridCol w="1434823">
                  <a:extLst>
                    <a:ext uri="{9D8B030D-6E8A-4147-A177-3AD203B41FA5}">
                      <a16:colId xmlns:a16="http://schemas.microsoft.com/office/drawing/2014/main" xmlns="" val="4261357754"/>
                    </a:ext>
                  </a:extLst>
                </a:gridCol>
                <a:gridCol w="1293138">
                  <a:extLst>
                    <a:ext uri="{9D8B030D-6E8A-4147-A177-3AD203B41FA5}">
                      <a16:colId xmlns:a16="http://schemas.microsoft.com/office/drawing/2014/main" xmlns="" val="1538938529"/>
                    </a:ext>
                  </a:extLst>
                </a:gridCol>
                <a:gridCol w="1730652">
                  <a:extLst>
                    <a:ext uri="{9D8B030D-6E8A-4147-A177-3AD203B41FA5}">
                      <a16:colId xmlns:a16="http://schemas.microsoft.com/office/drawing/2014/main" xmlns="" val="684080289"/>
                    </a:ext>
                  </a:extLst>
                </a:gridCol>
                <a:gridCol w="1297989">
                  <a:extLst>
                    <a:ext uri="{9D8B030D-6E8A-4147-A177-3AD203B41FA5}">
                      <a16:colId xmlns:a16="http://schemas.microsoft.com/office/drawing/2014/main" xmlns="" val="4029046628"/>
                    </a:ext>
                  </a:extLst>
                </a:gridCol>
                <a:gridCol w="1075356">
                  <a:extLst>
                    <a:ext uri="{9D8B030D-6E8A-4147-A177-3AD203B41FA5}">
                      <a16:colId xmlns:a16="http://schemas.microsoft.com/office/drawing/2014/main" xmlns="" val="3533723144"/>
                    </a:ext>
                  </a:extLst>
                </a:gridCol>
              </a:tblGrid>
              <a:tr h="510492">
                <a:tc>
                  <a:txBody>
                    <a:bodyPr/>
                    <a:lstStyle/>
                    <a:p>
                      <a:pPr algn="l" rtl="0" fontAlgn="ctr"/>
                      <a:r>
                        <a:rPr lang="ru-RU" sz="1200" b="1" i="0" u="none" strike="noStrike" kern="1200" dirty="0">
                          <a:solidFill>
                            <a:schemeClr val="dk1"/>
                          </a:solidFill>
                          <a:latin typeface="Bookman Old Style" panose="02050604050505020204" pitchFamily="18" charset="0"/>
                          <a:ea typeface="+mn-ea"/>
                          <a:cs typeface="Times New Roman" pitchFamily="18" charset="0"/>
                        </a:rPr>
                        <a:t>Наименование</a:t>
                      </a:r>
                      <a:r>
                        <a:rPr lang="ru-RU" sz="1200" b="1" i="0" u="none" strike="noStrike" dirty="0">
                          <a:solidFill>
                            <a:srgbClr val="000000"/>
                          </a:solidFill>
                          <a:effectLst/>
                          <a:latin typeface="Bookman Old Style" panose="02050604050505020204" pitchFamily="18" charset="0"/>
                        </a:rPr>
                        <a:t> показателя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rtl="0" fontAlgn="ctr"/>
                      <a:r>
                        <a:rPr lang="ru-RU" sz="1200" b="1" i="0" u="none" strike="noStrike" kern="1200" dirty="0">
                          <a:solidFill>
                            <a:schemeClr val="dk1"/>
                          </a:solidFill>
                          <a:latin typeface="Bookman Old Style" panose="02050604050505020204" pitchFamily="18" charset="0"/>
                          <a:ea typeface="+mn-ea"/>
                          <a:cs typeface="Times New Roman" pitchFamily="18" charset="0"/>
                        </a:rPr>
                        <a:t>Исполнено 2023 год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rtl="0" fontAlgn="ctr"/>
                      <a:r>
                        <a:rPr lang="ru-RU" sz="1200" b="1" i="0" u="none" strike="noStrike" kern="1200" dirty="0">
                          <a:solidFill>
                            <a:schemeClr val="dk1"/>
                          </a:solidFill>
                          <a:latin typeface="Bookman Old Style" panose="02050604050505020204" pitchFamily="18" charset="0"/>
                          <a:ea typeface="+mn-ea"/>
                          <a:cs typeface="Times New Roman" pitchFamily="18" charset="0"/>
                        </a:rPr>
                        <a:t>План 2024 год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ru-RU" sz="1200" b="1" i="0" u="none" strike="noStrike" kern="1200" dirty="0">
                          <a:solidFill>
                            <a:schemeClr val="dk1"/>
                          </a:solidFill>
                          <a:latin typeface="Bookman Old Style" panose="02050604050505020204" pitchFamily="18" charset="0"/>
                          <a:ea typeface="+mn-ea"/>
                          <a:cs typeface="Times New Roman" pitchFamily="18" charset="0"/>
                        </a:rPr>
                        <a:t>Исполнено за 2024 год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ru-RU" sz="1200" b="1" i="0" u="none" strike="noStrike" kern="1200" dirty="0">
                          <a:solidFill>
                            <a:schemeClr val="dk1"/>
                          </a:solidFill>
                          <a:latin typeface="Bookman Old Style" panose="02050604050505020204" pitchFamily="18" charset="0"/>
                          <a:ea typeface="+mn-ea"/>
                          <a:cs typeface="Times New Roman" pitchFamily="18" charset="0"/>
                        </a:rPr>
                        <a:t>% исполнения к году</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ru-RU" sz="1200" b="1" i="0" u="none" strike="noStrike" kern="1200" dirty="0">
                          <a:solidFill>
                            <a:schemeClr val="dk1"/>
                          </a:solidFill>
                          <a:latin typeface="Bookman Old Style" panose="02050604050505020204" pitchFamily="18" charset="0"/>
                          <a:ea typeface="+mn-ea"/>
                          <a:cs typeface="Times New Roman" pitchFamily="18" charset="0"/>
                        </a:rPr>
                        <a:t>Темп роста 2024/2023 %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xmlns="" val="150237429"/>
                  </a:ext>
                </a:extLst>
              </a:tr>
              <a:tr h="255246">
                <a:tc>
                  <a:txBody>
                    <a:bodyPr/>
                    <a:lstStyle/>
                    <a:p>
                      <a:pPr algn="l" rtl="0" fontAlgn="ctr"/>
                      <a:r>
                        <a:rPr lang="ru-RU" sz="1500" b="1" i="0" u="none" strike="noStrike" kern="1200" dirty="0">
                          <a:solidFill>
                            <a:schemeClr val="tx1"/>
                          </a:solidFill>
                          <a:latin typeface="Bookman Old Style" panose="02050604050505020204" pitchFamily="18" charset="0"/>
                          <a:ea typeface="+mn-ea"/>
                          <a:cs typeface="Times New Roman" pitchFamily="18" charset="0"/>
                        </a:rPr>
                        <a:t>НАЛОГОВЫЕ И НЕНАЛОГОВЫЕ ДОХОДЫ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ru-RU" sz="1500" b="1" i="0" u="none" strike="noStrike" kern="1200" dirty="0">
                          <a:solidFill>
                            <a:schemeClr val="tx1"/>
                          </a:solidFill>
                          <a:latin typeface="Bookman Old Style" panose="02050604050505020204" pitchFamily="18" charset="0"/>
                          <a:ea typeface="+mn-ea"/>
                          <a:cs typeface="Times New Roman" pitchFamily="18" charset="0"/>
                        </a:rPr>
                        <a:t>69,4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ru-RU" sz="1500" b="1" i="0" u="none" strike="noStrike" kern="1200" dirty="0">
                          <a:solidFill>
                            <a:schemeClr val="tx1"/>
                          </a:solidFill>
                          <a:latin typeface="Bookman Old Style" panose="02050604050505020204" pitchFamily="18" charset="0"/>
                          <a:ea typeface="+mn-ea"/>
                          <a:cs typeface="Times New Roman" pitchFamily="18" charset="0"/>
                        </a:rPr>
                        <a:t>97,02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ru-RU" sz="1500" b="1" i="0" u="none" strike="noStrike" kern="1200">
                          <a:solidFill>
                            <a:schemeClr val="tx1"/>
                          </a:solidFill>
                          <a:latin typeface="Bookman Old Style" panose="02050604050505020204" pitchFamily="18" charset="0"/>
                          <a:ea typeface="+mn-ea"/>
                          <a:cs typeface="Times New Roman" pitchFamily="18" charset="0"/>
                        </a:rPr>
                        <a:t>107,53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r" fontAlgn="ctr"/>
                      <a:r>
                        <a:rPr lang="ru-RU" sz="1500" b="1" i="0" u="none" strike="noStrike" kern="1200">
                          <a:solidFill>
                            <a:schemeClr val="tx1"/>
                          </a:solidFill>
                          <a:latin typeface="Bookman Old Style" panose="02050604050505020204" pitchFamily="18" charset="0"/>
                          <a:ea typeface="+mn-ea"/>
                          <a:cs typeface="Times New Roman" pitchFamily="18" charset="0"/>
                        </a:rPr>
                        <a:t>110,83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r" fontAlgn="b"/>
                      <a:r>
                        <a:rPr lang="ru-RU" sz="1500" b="1" i="0" u="none" strike="noStrike" kern="1200" dirty="0">
                          <a:solidFill>
                            <a:schemeClr val="tx1"/>
                          </a:solidFill>
                          <a:latin typeface="Bookman Old Style" panose="02050604050505020204" pitchFamily="18" charset="0"/>
                          <a:ea typeface="+mn-ea"/>
                          <a:cs typeface="Times New Roman" pitchFamily="18" charset="0"/>
                        </a:rPr>
                        <a:t>154,94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xmlns="" val="88683547"/>
                  </a:ext>
                </a:extLst>
              </a:tr>
              <a:tr h="255246">
                <a:tc>
                  <a:txBody>
                    <a:bodyPr/>
                    <a:lstStyle/>
                    <a:p>
                      <a:pPr algn="l" rtl="0" fontAlgn="ctr"/>
                      <a:r>
                        <a:rPr lang="ru-RU" sz="1500" b="1" i="0" u="none" strike="noStrike" kern="1200" dirty="0">
                          <a:solidFill>
                            <a:schemeClr val="tx1"/>
                          </a:solidFill>
                          <a:latin typeface="Bookman Old Style" panose="02050604050505020204" pitchFamily="18" charset="0"/>
                          <a:ea typeface="+mn-ea"/>
                          <a:cs typeface="Times New Roman" pitchFamily="18" charset="0"/>
                        </a:rPr>
                        <a:t>Н</a:t>
                      </a:r>
                      <a:r>
                        <a:rPr lang="ru-RU" sz="1500" b="1" i="0" u="none" strike="noStrike" kern="1200" dirty="0" smtClean="0">
                          <a:solidFill>
                            <a:schemeClr val="tx1"/>
                          </a:solidFill>
                          <a:latin typeface="Bookman Old Style" panose="02050604050505020204" pitchFamily="18" charset="0"/>
                          <a:ea typeface="+mn-ea"/>
                          <a:cs typeface="Times New Roman" pitchFamily="18" charset="0"/>
                        </a:rPr>
                        <a:t>алоговые </a:t>
                      </a:r>
                      <a:r>
                        <a:rPr lang="ru-RU" sz="1500" b="1" i="0" u="none" strike="noStrike" kern="1200" dirty="0">
                          <a:solidFill>
                            <a:schemeClr val="tx1"/>
                          </a:solidFill>
                          <a:latin typeface="Bookman Old Style" panose="02050604050505020204" pitchFamily="18" charset="0"/>
                          <a:ea typeface="+mn-ea"/>
                          <a:cs typeface="Times New Roman" pitchFamily="18" charset="0"/>
                        </a:rPr>
                        <a:t>доходы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ru-RU" sz="1500" b="1" i="0" u="none" strike="noStrike" kern="1200" dirty="0">
                          <a:solidFill>
                            <a:schemeClr val="tx1"/>
                          </a:solidFill>
                          <a:latin typeface="Bookman Old Style" panose="02050604050505020204" pitchFamily="18" charset="0"/>
                          <a:ea typeface="+mn-ea"/>
                          <a:cs typeface="Times New Roman" pitchFamily="18" charset="0"/>
                        </a:rPr>
                        <a:t>33,92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ru-RU" sz="1500" b="1" i="0" u="none" strike="noStrike" kern="1200" dirty="0">
                          <a:solidFill>
                            <a:schemeClr val="tx1"/>
                          </a:solidFill>
                          <a:latin typeface="Bookman Old Style" panose="02050604050505020204" pitchFamily="18" charset="0"/>
                          <a:ea typeface="+mn-ea"/>
                          <a:cs typeface="Times New Roman" pitchFamily="18" charset="0"/>
                        </a:rPr>
                        <a:t>42,86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ru-RU" sz="1500" b="1" i="0" u="none" strike="noStrike" kern="1200" dirty="0">
                          <a:solidFill>
                            <a:schemeClr val="tx1"/>
                          </a:solidFill>
                          <a:latin typeface="Bookman Old Style" panose="02050604050505020204" pitchFamily="18" charset="0"/>
                          <a:ea typeface="+mn-ea"/>
                          <a:cs typeface="Times New Roman" pitchFamily="18" charset="0"/>
                        </a:rPr>
                        <a:t>35,17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r" fontAlgn="ctr"/>
                      <a:r>
                        <a:rPr lang="ru-RU" sz="1500" b="1" i="0" u="none" strike="noStrike" kern="1200" dirty="0">
                          <a:solidFill>
                            <a:schemeClr val="tx1"/>
                          </a:solidFill>
                          <a:latin typeface="Bookman Old Style" panose="02050604050505020204" pitchFamily="18" charset="0"/>
                          <a:ea typeface="+mn-ea"/>
                          <a:cs typeface="Times New Roman" pitchFamily="18" charset="0"/>
                        </a:rPr>
                        <a:t>82,06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r" fontAlgn="b"/>
                      <a:r>
                        <a:rPr lang="ru-RU" sz="1500" b="1" i="0" u="none" strike="noStrike" kern="1200" dirty="0">
                          <a:solidFill>
                            <a:schemeClr val="tx1"/>
                          </a:solidFill>
                          <a:latin typeface="Bookman Old Style" panose="02050604050505020204" pitchFamily="18" charset="0"/>
                          <a:ea typeface="+mn-ea"/>
                          <a:cs typeface="Times New Roman" pitchFamily="18" charset="0"/>
                        </a:rPr>
                        <a:t>103,69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xmlns="" val="759261549"/>
                  </a:ext>
                </a:extLst>
              </a:tr>
              <a:tr h="255246">
                <a:tc>
                  <a:txBody>
                    <a:bodyPr/>
                    <a:lstStyle/>
                    <a:p>
                      <a:pPr algn="l" rtl="0" fontAlgn="ctr"/>
                      <a:r>
                        <a:rPr lang="ru-RU" sz="1500" b="0" i="0" u="none" strike="noStrike" kern="1200" dirty="0">
                          <a:solidFill>
                            <a:schemeClr val="tx1"/>
                          </a:solidFill>
                          <a:latin typeface="Bookman Old Style" panose="02050604050505020204" pitchFamily="18" charset="0"/>
                          <a:ea typeface="+mn-ea"/>
                          <a:cs typeface="Times New Roman" pitchFamily="18" charset="0"/>
                        </a:rPr>
                        <a:t>Налог на доходы физических лиц</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rtl="0" fontAlgn="ctr"/>
                      <a:r>
                        <a:rPr lang="ru-RU" sz="1500" b="0" i="0" u="none" strike="noStrike" kern="1200" dirty="0">
                          <a:solidFill>
                            <a:schemeClr val="tx1"/>
                          </a:solidFill>
                          <a:latin typeface="Bookman Old Style" panose="02050604050505020204" pitchFamily="18" charset="0"/>
                          <a:ea typeface="+mn-ea"/>
                          <a:cs typeface="Times New Roman" pitchFamily="18" charset="0"/>
                        </a:rPr>
                        <a:t>5,52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rtl="0" fontAlgn="ctr"/>
                      <a:r>
                        <a:rPr lang="ru-RU" sz="1500" b="0" i="0" u="none" strike="noStrike" kern="1200" dirty="0">
                          <a:solidFill>
                            <a:schemeClr val="tx1"/>
                          </a:solidFill>
                          <a:latin typeface="Bookman Old Style" panose="02050604050505020204" pitchFamily="18" charset="0"/>
                          <a:ea typeface="+mn-ea"/>
                          <a:cs typeface="Times New Roman" pitchFamily="18" charset="0"/>
                        </a:rPr>
                        <a:t>6,32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rtl="0" fontAlgn="ctr"/>
                      <a:r>
                        <a:rPr lang="ru-RU" sz="1500" b="0" i="0" u="none" strike="noStrike" kern="1200" dirty="0">
                          <a:solidFill>
                            <a:schemeClr val="tx1"/>
                          </a:solidFill>
                          <a:latin typeface="Bookman Old Style" panose="02050604050505020204" pitchFamily="18" charset="0"/>
                          <a:ea typeface="+mn-ea"/>
                          <a:cs typeface="Times New Roman" pitchFamily="18" charset="0"/>
                        </a:rPr>
                        <a:t>7,29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ctr"/>
                      <a:r>
                        <a:rPr lang="ru-RU" sz="1500" b="0" i="0" u="none" strike="noStrike" kern="1200" dirty="0">
                          <a:solidFill>
                            <a:schemeClr val="tx1"/>
                          </a:solidFill>
                          <a:latin typeface="Bookman Old Style" panose="02050604050505020204" pitchFamily="18" charset="0"/>
                          <a:ea typeface="+mn-ea"/>
                          <a:cs typeface="Times New Roman" pitchFamily="18" charset="0"/>
                        </a:rPr>
                        <a:t>115,36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ru-RU" sz="1500" b="0" i="0" u="none" strike="noStrike" kern="1200" dirty="0">
                          <a:solidFill>
                            <a:schemeClr val="tx1"/>
                          </a:solidFill>
                          <a:latin typeface="Bookman Old Style" panose="02050604050505020204" pitchFamily="18" charset="0"/>
                          <a:ea typeface="+mn-ea"/>
                          <a:cs typeface="Times New Roman" pitchFamily="18" charset="0"/>
                        </a:rPr>
                        <a:t>132,14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692526258"/>
                  </a:ext>
                </a:extLst>
              </a:tr>
              <a:tr h="510492">
                <a:tc>
                  <a:txBody>
                    <a:bodyPr/>
                    <a:lstStyle/>
                    <a:p>
                      <a:pPr algn="l" rtl="0" fontAlgn="ctr"/>
                      <a:r>
                        <a:rPr lang="ru-RU" sz="1500" b="0" i="0" u="none" strike="noStrike" kern="1200" dirty="0">
                          <a:solidFill>
                            <a:schemeClr val="tx1"/>
                          </a:solidFill>
                          <a:latin typeface="Bookman Old Style" panose="02050604050505020204" pitchFamily="18" charset="0"/>
                          <a:ea typeface="+mn-ea"/>
                          <a:cs typeface="Times New Roman" pitchFamily="18" charset="0"/>
                        </a:rPr>
                        <a:t>Акцизы по подакцизным товарам (продукции), производимым на территории </a:t>
                      </a:r>
                      <a:r>
                        <a:rPr lang="ru-RU" sz="1500" b="0" i="0" u="none" strike="noStrike" kern="1200" dirty="0" smtClean="0">
                          <a:solidFill>
                            <a:schemeClr val="tx1"/>
                          </a:solidFill>
                          <a:latin typeface="Bookman Old Style" panose="02050604050505020204" pitchFamily="18" charset="0"/>
                          <a:ea typeface="+mn-ea"/>
                          <a:cs typeface="Times New Roman" pitchFamily="18" charset="0"/>
                        </a:rPr>
                        <a:t>РФ</a:t>
                      </a:r>
                      <a:endParaRPr lang="ru-RU" sz="1500" b="0" i="0" u="none" strike="noStrike" kern="1200" dirty="0">
                        <a:solidFill>
                          <a:schemeClr val="tx1"/>
                        </a:solidFill>
                        <a:latin typeface="Bookman Old Style" panose="02050604050505020204" pitchFamily="18" charset="0"/>
                        <a:ea typeface="+mn-ea"/>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rtl="0" fontAlgn="ctr"/>
                      <a:r>
                        <a:rPr lang="ru-RU" sz="1500" b="0" i="0" u="none" strike="noStrike" kern="1200" dirty="0">
                          <a:solidFill>
                            <a:schemeClr val="tx1"/>
                          </a:solidFill>
                          <a:latin typeface="Bookman Old Style" panose="02050604050505020204" pitchFamily="18" charset="0"/>
                          <a:ea typeface="+mn-ea"/>
                          <a:cs typeface="Times New Roman" pitchFamily="18" charset="0"/>
                        </a:rPr>
                        <a:t>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rtl="0" fontAlgn="ctr"/>
                      <a:r>
                        <a:rPr lang="ru-RU" sz="1500" b="0" i="0" u="none" strike="noStrike" kern="1200">
                          <a:solidFill>
                            <a:schemeClr val="tx1"/>
                          </a:solidFill>
                          <a:latin typeface="Bookman Old Style" panose="02050604050505020204" pitchFamily="18" charset="0"/>
                          <a:ea typeface="+mn-ea"/>
                          <a:cs typeface="Times New Roman" pitchFamily="18" charset="0"/>
                        </a:rPr>
                        <a:t>5,15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rtl="0" fontAlgn="ctr"/>
                      <a:r>
                        <a:rPr lang="ru-RU" sz="1500" b="0" i="0" u="none" strike="noStrike" kern="1200" dirty="0">
                          <a:solidFill>
                            <a:schemeClr val="tx1"/>
                          </a:solidFill>
                          <a:latin typeface="Bookman Old Style" panose="02050604050505020204" pitchFamily="18" charset="0"/>
                          <a:ea typeface="+mn-ea"/>
                          <a:cs typeface="Times New Roman" pitchFamily="18" charset="0"/>
                        </a:rPr>
                        <a:t>5,54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ru-RU" sz="1500" b="0" i="0" u="none" strike="noStrike" kern="1200" dirty="0">
                          <a:solidFill>
                            <a:schemeClr val="tx1"/>
                          </a:solidFill>
                          <a:latin typeface="Bookman Old Style" panose="02050604050505020204" pitchFamily="18" charset="0"/>
                          <a:ea typeface="+mn-ea"/>
                          <a:cs typeface="Times New Roman" pitchFamily="18" charset="0"/>
                        </a:rPr>
                        <a:t>107,59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ru-RU" sz="1500" b="0" i="0" u="none" strike="noStrike" kern="1200" dirty="0">
                          <a:solidFill>
                            <a:schemeClr val="tx1"/>
                          </a:solidFill>
                          <a:latin typeface="Bookman Old Style" panose="02050604050505020204" pitchFamily="18" charset="0"/>
                          <a:ea typeface="+mn-ea"/>
                          <a:cs typeface="Times New Roman" pitchFamily="18" charset="0"/>
                        </a:rPr>
                        <a:t>108,54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xmlns="" val="3278720383"/>
                  </a:ext>
                </a:extLst>
              </a:tr>
              <a:tr h="255246">
                <a:tc>
                  <a:txBody>
                    <a:bodyPr/>
                    <a:lstStyle/>
                    <a:p>
                      <a:pPr algn="l" rtl="0" fontAlgn="ctr"/>
                      <a:r>
                        <a:rPr lang="ru-RU" sz="1500" b="0" i="0" u="none" strike="noStrike" kern="1200" dirty="0">
                          <a:solidFill>
                            <a:schemeClr val="tx1"/>
                          </a:solidFill>
                          <a:latin typeface="Bookman Old Style" panose="02050604050505020204" pitchFamily="18" charset="0"/>
                          <a:ea typeface="+mn-ea"/>
                          <a:cs typeface="Times New Roman" pitchFamily="18" charset="0"/>
                        </a:rPr>
                        <a:t>Единый сельскохозяйственный налог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rtl="0" fontAlgn="ctr"/>
                      <a:r>
                        <a:rPr lang="ru-RU" sz="1500" b="0" i="0" u="none" strike="noStrike" kern="1200">
                          <a:solidFill>
                            <a:schemeClr val="tx1"/>
                          </a:solidFill>
                          <a:latin typeface="Bookman Old Style" panose="02050604050505020204" pitchFamily="18" charset="0"/>
                          <a:ea typeface="+mn-ea"/>
                          <a:cs typeface="Times New Roman" pitchFamily="18" charset="0"/>
                        </a:rPr>
                        <a:t>0,47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rtl="0" fontAlgn="ctr"/>
                      <a:r>
                        <a:rPr lang="ru-RU" sz="1500" b="0" i="0" u="none" strike="noStrike" kern="1200">
                          <a:solidFill>
                            <a:schemeClr val="tx1"/>
                          </a:solidFill>
                          <a:latin typeface="Bookman Old Style" panose="02050604050505020204" pitchFamily="18" charset="0"/>
                          <a:ea typeface="+mn-ea"/>
                          <a:cs typeface="Times New Roman" pitchFamily="18" charset="0"/>
                        </a:rPr>
                        <a:t>1,99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rtl="0" fontAlgn="ctr"/>
                      <a:r>
                        <a:rPr lang="ru-RU" sz="1500" b="0" i="0" u="none" strike="noStrike" kern="1200">
                          <a:solidFill>
                            <a:schemeClr val="tx1"/>
                          </a:solidFill>
                          <a:latin typeface="Bookman Old Style" panose="02050604050505020204" pitchFamily="18" charset="0"/>
                          <a:ea typeface="+mn-ea"/>
                          <a:cs typeface="Times New Roman" pitchFamily="18" charset="0"/>
                        </a:rPr>
                        <a:t>1,99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ru-RU" sz="1500" b="0" i="0" u="none" strike="noStrike" kern="1200" dirty="0">
                          <a:solidFill>
                            <a:schemeClr val="tx1"/>
                          </a:solidFill>
                          <a:latin typeface="Bookman Old Style" panose="02050604050505020204" pitchFamily="18" charset="0"/>
                          <a:ea typeface="+mn-ea"/>
                          <a:cs typeface="Times New Roman" pitchFamily="18" charset="0"/>
                        </a:rPr>
                        <a:t>99,86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ru-RU" sz="1500" b="0" i="0" u="none" strike="noStrike" kern="1200" dirty="0">
                          <a:solidFill>
                            <a:schemeClr val="tx1"/>
                          </a:solidFill>
                          <a:latin typeface="Bookman Old Style" panose="02050604050505020204" pitchFamily="18" charset="0"/>
                          <a:ea typeface="+mn-ea"/>
                          <a:cs typeface="Times New Roman" pitchFamily="18" charset="0"/>
                        </a:rPr>
                        <a:t>423,78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xmlns="" val="3759991904"/>
                  </a:ext>
                </a:extLst>
              </a:tr>
              <a:tr h="255246">
                <a:tc>
                  <a:txBody>
                    <a:bodyPr/>
                    <a:lstStyle/>
                    <a:p>
                      <a:pPr algn="l" rtl="0" fontAlgn="ctr"/>
                      <a:r>
                        <a:rPr lang="ru-RU" sz="1500" b="0" i="0" u="none" strike="noStrike" kern="1200">
                          <a:solidFill>
                            <a:schemeClr val="tx1"/>
                          </a:solidFill>
                          <a:latin typeface="Bookman Old Style" panose="02050604050505020204" pitchFamily="18" charset="0"/>
                          <a:ea typeface="+mn-ea"/>
                          <a:cs typeface="Times New Roman" pitchFamily="18" charset="0"/>
                        </a:rPr>
                        <a:t>Налог на имущество физических лиц</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rtl="0" fontAlgn="ctr"/>
                      <a:r>
                        <a:rPr lang="ru-RU" sz="1500" b="0" i="0" u="none" strike="noStrike" kern="1200" dirty="0">
                          <a:solidFill>
                            <a:schemeClr val="tx1"/>
                          </a:solidFill>
                          <a:latin typeface="Bookman Old Style" panose="02050604050505020204" pitchFamily="18" charset="0"/>
                          <a:ea typeface="+mn-ea"/>
                          <a:cs typeface="Times New Roman" pitchFamily="18" charset="0"/>
                        </a:rPr>
                        <a:t>4,29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rtl="0" fontAlgn="ctr"/>
                      <a:r>
                        <a:rPr lang="ru-RU" sz="1500" b="0" i="0" u="none" strike="noStrike" kern="1200">
                          <a:solidFill>
                            <a:schemeClr val="tx1"/>
                          </a:solidFill>
                          <a:latin typeface="Bookman Old Style" panose="02050604050505020204" pitchFamily="18" charset="0"/>
                          <a:ea typeface="+mn-ea"/>
                          <a:cs typeface="Times New Roman" pitchFamily="18" charset="0"/>
                        </a:rPr>
                        <a:t>4,45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ru-RU" sz="1500" b="0" i="0" u="none" strike="noStrike" kern="1200" dirty="0">
                          <a:solidFill>
                            <a:schemeClr val="tx1"/>
                          </a:solidFill>
                          <a:latin typeface="Bookman Old Style" panose="02050604050505020204" pitchFamily="18" charset="0"/>
                          <a:ea typeface="+mn-ea"/>
                          <a:cs typeface="Times New Roman" pitchFamily="18" charset="0"/>
                        </a:rPr>
                        <a:t>4,24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ru-RU" sz="1500" b="0" i="0" u="none" strike="noStrike" kern="1200" dirty="0">
                          <a:solidFill>
                            <a:schemeClr val="tx1"/>
                          </a:solidFill>
                          <a:latin typeface="Bookman Old Style" panose="02050604050505020204" pitchFamily="18" charset="0"/>
                          <a:ea typeface="+mn-ea"/>
                          <a:cs typeface="Times New Roman" pitchFamily="18" charset="0"/>
                        </a:rPr>
                        <a:t>95,29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ru-RU" sz="1500" b="0" i="0" u="none" strike="noStrike" kern="1200" dirty="0">
                          <a:solidFill>
                            <a:schemeClr val="tx1"/>
                          </a:solidFill>
                          <a:latin typeface="Bookman Old Style" panose="02050604050505020204" pitchFamily="18" charset="0"/>
                          <a:ea typeface="+mn-ea"/>
                          <a:cs typeface="Times New Roman" pitchFamily="18" charset="0"/>
                        </a:rPr>
                        <a:t>98,82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xmlns="" val="3458165128"/>
                  </a:ext>
                </a:extLst>
              </a:tr>
              <a:tr h="255246">
                <a:tc>
                  <a:txBody>
                    <a:bodyPr/>
                    <a:lstStyle/>
                    <a:p>
                      <a:pPr algn="l" rtl="0" fontAlgn="ctr"/>
                      <a:r>
                        <a:rPr lang="ru-RU" sz="1500" b="0" i="0" u="none" strike="noStrike" kern="1200">
                          <a:solidFill>
                            <a:schemeClr val="tx1"/>
                          </a:solidFill>
                          <a:latin typeface="Bookman Old Style" panose="02050604050505020204" pitchFamily="18" charset="0"/>
                          <a:ea typeface="+mn-ea"/>
                          <a:cs typeface="Times New Roman" pitchFamily="18" charset="0"/>
                        </a:rPr>
                        <a:t>Земельный налог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rtl="0" fontAlgn="ctr"/>
                      <a:r>
                        <a:rPr lang="ru-RU" sz="1500" b="0" i="0" u="none" strike="noStrike" kern="1200">
                          <a:solidFill>
                            <a:schemeClr val="tx1"/>
                          </a:solidFill>
                          <a:latin typeface="Bookman Old Style" panose="02050604050505020204" pitchFamily="18" charset="0"/>
                          <a:ea typeface="+mn-ea"/>
                          <a:cs typeface="Times New Roman" pitchFamily="18" charset="0"/>
                        </a:rPr>
                        <a:t>18,53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rtl="0" fontAlgn="ctr"/>
                      <a:r>
                        <a:rPr lang="ru-RU" sz="1500" b="0" i="0" u="none" strike="noStrike" kern="1200" dirty="0">
                          <a:solidFill>
                            <a:schemeClr val="tx1"/>
                          </a:solidFill>
                          <a:latin typeface="Bookman Old Style" panose="02050604050505020204" pitchFamily="18" charset="0"/>
                          <a:ea typeface="+mn-ea"/>
                          <a:cs typeface="Times New Roman" pitchFamily="18" charset="0"/>
                        </a:rPr>
                        <a:t>24,95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rtl="0" fontAlgn="ctr"/>
                      <a:r>
                        <a:rPr lang="ru-RU" sz="1500" b="0" i="0" u="none" strike="noStrike" kern="1200">
                          <a:solidFill>
                            <a:schemeClr val="tx1"/>
                          </a:solidFill>
                          <a:latin typeface="Bookman Old Style" panose="02050604050505020204" pitchFamily="18" charset="0"/>
                          <a:ea typeface="+mn-ea"/>
                          <a:cs typeface="Times New Roman" pitchFamily="18" charset="0"/>
                        </a:rPr>
                        <a:t>16,11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ru-RU" sz="1500" b="0" i="0" u="none" strike="noStrike" kern="1200" dirty="0">
                          <a:solidFill>
                            <a:schemeClr val="tx1"/>
                          </a:solidFill>
                          <a:latin typeface="Bookman Old Style" panose="02050604050505020204" pitchFamily="18" charset="0"/>
                          <a:ea typeface="+mn-ea"/>
                          <a:cs typeface="Times New Roman" pitchFamily="18" charset="0"/>
                        </a:rPr>
                        <a:t>64,58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ru-RU" sz="1500" b="0" i="0" u="none" strike="noStrike" kern="1200" dirty="0">
                          <a:solidFill>
                            <a:schemeClr val="tx1"/>
                          </a:solidFill>
                          <a:latin typeface="Bookman Old Style" panose="02050604050505020204" pitchFamily="18" charset="0"/>
                          <a:ea typeface="+mn-ea"/>
                          <a:cs typeface="Times New Roman" pitchFamily="18" charset="0"/>
                        </a:rPr>
                        <a:t>86,95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xmlns="" val="2331400487"/>
                  </a:ext>
                </a:extLst>
              </a:tr>
              <a:tr h="255246">
                <a:tc>
                  <a:txBody>
                    <a:bodyPr/>
                    <a:lstStyle/>
                    <a:p>
                      <a:pPr algn="l" rtl="0" fontAlgn="ctr"/>
                      <a:r>
                        <a:rPr lang="ru-RU" sz="1500" b="1" i="0" u="none" strike="noStrike" kern="1200" dirty="0">
                          <a:solidFill>
                            <a:schemeClr val="tx1"/>
                          </a:solidFill>
                          <a:latin typeface="Bookman Old Style" panose="02050604050505020204" pitchFamily="18" charset="0"/>
                          <a:ea typeface="+mn-ea"/>
                          <a:cs typeface="Times New Roman" pitchFamily="18" charset="0"/>
                        </a:rPr>
                        <a:t>Неналоговые доходы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ru-RU" sz="1500" b="1" i="0" u="none" strike="noStrike" kern="1200">
                          <a:solidFill>
                            <a:schemeClr val="tx1"/>
                          </a:solidFill>
                          <a:latin typeface="Bookman Old Style" panose="02050604050505020204" pitchFamily="18" charset="0"/>
                          <a:ea typeface="+mn-ea"/>
                          <a:cs typeface="Times New Roman" pitchFamily="18" charset="0"/>
                        </a:rPr>
                        <a:t>35,48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ru-RU" sz="1500" b="1" i="0" u="none" strike="noStrike" kern="1200">
                          <a:solidFill>
                            <a:schemeClr val="tx1"/>
                          </a:solidFill>
                          <a:latin typeface="Bookman Old Style" panose="02050604050505020204" pitchFamily="18" charset="0"/>
                          <a:ea typeface="+mn-ea"/>
                          <a:cs typeface="Times New Roman" pitchFamily="18" charset="0"/>
                        </a:rPr>
                        <a:t>54,16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ru-RU" sz="1500" b="1" i="0" u="none" strike="noStrike" kern="1200">
                          <a:solidFill>
                            <a:schemeClr val="tx1"/>
                          </a:solidFill>
                          <a:latin typeface="Bookman Old Style" panose="02050604050505020204" pitchFamily="18" charset="0"/>
                          <a:ea typeface="+mn-ea"/>
                          <a:cs typeface="Times New Roman" pitchFamily="18" charset="0"/>
                        </a:rPr>
                        <a:t>72,35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r" fontAlgn="ctr"/>
                      <a:r>
                        <a:rPr lang="ru-RU" sz="1500" b="1" i="0" u="none" strike="noStrike" kern="1200" dirty="0">
                          <a:solidFill>
                            <a:schemeClr val="tx1"/>
                          </a:solidFill>
                          <a:latin typeface="Bookman Old Style" panose="02050604050505020204" pitchFamily="18" charset="0"/>
                          <a:ea typeface="+mn-ea"/>
                          <a:cs typeface="Times New Roman" pitchFamily="18" charset="0"/>
                        </a:rPr>
                        <a:t>133,59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r" fontAlgn="b"/>
                      <a:r>
                        <a:rPr lang="ru-RU" sz="1500" b="1" i="0" u="none" strike="noStrike" kern="1200" dirty="0">
                          <a:solidFill>
                            <a:schemeClr val="tx1"/>
                          </a:solidFill>
                          <a:latin typeface="Bookman Old Style" panose="02050604050505020204" pitchFamily="18" charset="0"/>
                          <a:ea typeface="+mn-ea"/>
                          <a:cs typeface="Times New Roman" pitchFamily="18" charset="0"/>
                        </a:rPr>
                        <a:t>203,93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xmlns="" val="4060294583"/>
                  </a:ext>
                </a:extLst>
              </a:tr>
              <a:tr h="255246">
                <a:tc>
                  <a:txBody>
                    <a:bodyPr/>
                    <a:lstStyle/>
                    <a:p>
                      <a:pPr algn="l" rtl="0" fontAlgn="ctr"/>
                      <a:r>
                        <a:rPr lang="ru-RU" sz="1500" b="1" i="0" u="none" strike="noStrike" kern="1200" dirty="0">
                          <a:solidFill>
                            <a:schemeClr val="tx1"/>
                          </a:solidFill>
                          <a:latin typeface="Bookman Old Style" panose="02050604050505020204" pitchFamily="18" charset="0"/>
                          <a:ea typeface="+mn-ea"/>
                          <a:cs typeface="Times New Roman" pitchFamily="18" charset="0"/>
                        </a:rPr>
                        <a:t>БЕЗВОЗМЕЗДНЫЕ ПОСТУПЛЕНИЯ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ru-RU" sz="1500" b="1" i="0" u="none" strike="noStrike" kern="1200" dirty="0">
                          <a:solidFill>
                            <a:schemeClr val="tx1"/>
                          </a:solidFill>
                          <a:latin typeface="Bookman Old Style" panose="02050604050505020204" pitchFamily="18" charset="0"/>
                          <a:ea typeface="+mn-ea"/>
                          <a:cs typeface="Times New Roman" pitchFamily="18" charset="0"/>
                        </a:rPr>
                        <a:t>79,29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ru-RU" sz="1500" b="1" i="0" u="none" strike="noStrike" kern="1200" dirty="0">
                          <a:solidFill>
                            <a:schemeClr val="tx1"/>
                          </a:solidFill>
                          <a:latin typeface="Bookman Old Style" panose="02050604050505020204" pitchFamily="18" charset="0"/>
                          <a:ea typeface="+mn-ea"/>
                          <a:cs typeface="Times New Roman" pitchFamily="18" charset="0"/>
                        </a:rPr>
                        <a:t>77,66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ru-RU" sz="1500" b="1" i="0" u="none" strike="noStrike" kern="1200" dirty="0">
                          <a:solidFill>
                            <a:schemeClr val="tx1"/>
                          </a:solidFill>
                          <a:latin typeface="Bookman Old Style" panose="02050604050505020204" pitchFamily="18" charset="0"/>
                          <a:ea typeface="+mn-ea"/>
                          <a:cs typeface="Times New Roman" pitchFamily="18" charset="0"/>
                        </a:rPr>
                        <a:t>81,90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r" fontAlgn="ctr"/>
                      <a:r>
                        <a:rPr lang="ru-RU" sz="1500" b="1" i="0" u="none" strike="noStrike" kern="1200" dirty="0">
                          <a:solidFill>
                            <a:schemeClr val="tx1"/>
                          </a:solidFill>
                          <a:latin typeface="Bookman Old Style" panose="02050604050505020204" pitchFamily="18" charset="0"/>
                          <a:ea typeface="+mn-ea"/>
                          <a:cs typeface="Times New Roman" pitchFamily="18" charset="0"/>
                        </a:rPr>
                        <a:t>105,46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r" fontAlgn="b"/>
                      <a:r>
                        <a:rPr lang="ru-RU" sz="1500" b="1" i="0" u="none" strike="noStrike" kern="1200" dirty="0">
                          <a:solidFill>
                            <a:schemeClr val="tx1"/>
                          </a:solidFill>
                          <a:latin typeface="Bookman Old Style" panose="02050604050505020204" pitchFamily="18" charset="0"/>
                          <a:ea typeface="+mn-ea"/>
                          <a:cs typeface="Times New Roman" pitchFamily="18" charset="0"/>
                        </a:rPr>
                        <a:t>103,29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xmlns="" val="2902454379"/>
                  </a:ext>
                </a:extLst>
              </a:tr>
              <a:tr h="255246">
                <a:tc>
                  <a:txBody>
                    <a:bodyPr/>
                    <a:lstStyle/>
                    <a:p>
                      <a:pPr algn="l" rtl="0" fontAlgn="ctr"/>
                      <a:r>
                        <a:rPr lang="ru-RU" sz="1500" b="0" i="0" u="none" strike="noStrike" kern="1200" dirty="0">
                          <a:solidFill>
                            <a:schemeClr val="tx1"/>
                          </a:solidFill>
                          <a:latin typeface="Bookman Old Style" panose="02050604050505020204" pitchFamily="18" charset="0"/>
                          <a:ea typeface="+mn-ea"/>
                          <a:cs typeface="Times New Roman" pitchFamily="18" charset="0"/>
                        </a:rPr>
                        <a:t>Прочие дотации бюджетам сельских поселений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rtl="0" fontAlgn="ctr"/>
                      <a:r>
                        <a:rPr lang="ru-RU" sz="1500" b="0" i="0" u="none" strike="noStrike" kern="1200" dirty="0">
                          <a:solidFill>
                            <a:schemeClr val="tx1"/>
                          </a:solidFill>
                          <a:latin typeface="Bookman Old Style" panose="02050604050505020204" pitchFamily="18" charset="0"/>
                          <a:ea typeface="+mn-ea"/>
                          <a:cs typeface="Times New Roman" pitchFamily="18"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rtl="0" fontAlgn="ctr"/>
                      <a:r>
                        <a:rPr lang="ru-RU" sz="1500" b="0" i="0" u="none" strike="noStrike" kern="1200" dirty="0">
                          <a:solidFill>
                            <a:schemeClr val="tx1"/>
                          </a:solidFill>
                          <a:latin typeface="Bookman Old Style" panose="02050604050505020204" pitchFamily="18" charset="0"/>
                          <a:ea typeface="+mn-ea"/>
                          <a:cs typeface="Times New Roman" pitchFamily="18" charset="0"/>
                        </a:rPr>
                        <a:t>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rtl="0" fontAlgn="ctr"/>
                      <a:r>
                        <a:rPr lang="ru-RU" sz="1500" b="0" i="0" u="none" strike="noStrike" kern="1200">
                          <a:solidFill>
                            <a:schemeClr val="tx1"/>
                          </a:solidFill>
                          <a:latin typeface="Bookman Old Style" panose="02050604050505020204" pitchFamily="18" charset="0"/>
                          <a:ea typeface="+mn-ea"/>
                          <a:cs typeface="Times New Roman" pitchFamily="18" charset="0"/>
                        </a:rPr>
                        <a:t>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ru-RU" sz="1500" b="0" i="0" u="none" strike="noStrike" kern="1200">
                          <a:solidFill>
                            <a:schemeClr val="tx1"/>
                          </a:solidFill>
                          <a:latin typeface="Bookman Old Style" panose="02050604050505020204" pitchFamily="18" charset="0"/>
                          <a:ea typeface="+mn-ea"/>
                          <a:cs typeface="Times New Roman" pitchFamily="18" charset="0"/>
                        </a:rPr>
                        <a:t>100,00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ru-RU" sz="1500" b="0" i="0" u="none" strike="noStrike" kern="1200" dirty="0">
                          <a:solidFill>
                            <a:schemeClr val="tx1"/>
                          </a:solidFill>
                          <a:latin typeface="Bookman Old Style" panose="02050604050505020204" pitchFamily="18" charset="0"/>
                          <a:ea typeface="+mn-ea"/>
                          <a:cs typeface="Times New Roman" pitchFamily="18" charset="0"/>
                        </a:rPr>
                        <a:t>100,00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xmlns="" val="1043982289"/>
                  </a:ext>
                </a:extLst>
              </a:tr>
              <a:tr h="570155">
                <a:tc>
                  <a:txBody>
                    <a:bodyPr/>
                    <a:lstStyle/>
                    <a:p>
                      <a:pPr algn="l" rtl="0" fontAlgn="ctr"/>
                      <a:r>
                        <a:rPr lang="ru-RU" sz="1500" b="0" i="0" u="none" strike="noStrike" kern="1200">
                          <a:solidFill>
                            <a:schemeClr val="tx1"/>
                          </a:solidFill>
                          <a:latin typeface="Bookman Old Style" panose="02050604050505020204" pitchFamily="18" charset="0"/>
                          <a:ea typeface="+mn-ea"/>
                          <a:cs typeface="Times New Roman" pitchFamily="18" charset="0"/>
                        </a:rPr>
                        <a:t>Дотации бюджетам сельских поселений на выравнивание бюджетной обеспеченности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rtl="0" fontAlgn="ctr"/>
                      <a:r>
                        <a:rPr lang="ru-RU" sz="1500" b="0" i="0" u="none" strike="noStrike" kern="1200">
                          <a:solidFill>
                            <a:schemeClr val="tx1"/>
                          </a:solidFill>
                          <a:latin typeface="Bookman Old Style" panose="02050604050505020204" pitchFamily="18" charset="0"/>
                          <a:ea typeface="+mn-ea"/>
                          <a:cs typeface="Times New Roman" pitchFamily="18" charset="0"/>
                        </a:rPr>
                        <a:t>26,22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rtl="0" fontAlgn="ctr"/>
                      <a:r>
                        <a:rPr lang="ru-RU" sz="1500" b="0" i="0" u="none" strike="noStrike" kern="1200">
                          <a:solidFill>
                            <a:schemeClr val="tx1"/>
                          </a:solidFill>
                          <a:latin typeface="Bookman Old Style" panose="02050604050505020204" pitchFamily="18" charset="0"/>
                          <a:ea typeface="+mn-ea"/>
                          <a:cs typeface="Times New Roman" pitchFamily="18" charset="0"/>
                        </a:rPr>
                        <a:t>23,04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ru-RU" sz="1500" b="0" i="0" u="none" strike="noStrike" kern="1200">
                          <a:solidFill>
                            <a:schemeClr val="tx1"/>
                          </a:solidFill>
                          <a:latin typeface="Bookman Old Style" panose="02050604050505020204" pitchFamily="18" charset="0"/>
                          <a:ea typeface="+mn-ea"/>
                          <a:cs typeface="Times New Roman" pitchFamily="18" charset="0"/>
                        </a:rPr>
                        <a:t>27,15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ru-RU" sz="1500" b="0" i="0" u="none" strike="noStrike" kern="1200" dirty="0">
                          <a:solidFill>
                            <a:schemeClr val="tx1"/>
                          </a:solidFill>
                          <a:latin typeface="Bookman Old Style" panose="02050604050505020204" pitchFamily="18" charset="0"/>
                          <a:ea typeface="+mn-ea"/>
                          <a:cs typeface="Times New Roman" pitchFamily="18" charset="0"/>
                        </a:rPr>
                        <a:t>117,83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ru-RU" sz="1500" b="0" i="0" u="none" strike="noStrike" kern="1200" dirty="0">
                          <a:solidFill>
                            <a:schemeClr val="tx1"/>
                          </a:solidFill>
                          <a:latin typeface="Bookman Old Style" panose="02050604050505020204" pitchFamily="18" charset="0"/>
                          <a:ea typeface="+mn-ea"/>
                          <a:cs typeface="Times New Roman" pitchFamily="18" charset="0"/>
                        </a:rPr>
                        <a:t>103,55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xmlns="" val="1578792120"/>
                  </a:ext>
                </a:extLst>
              </a:tr>
              <a:tr h="255246">
                <a:tc>
                  <a:txBody>
                    <a:bodyPr/>
                    <a:lstStyle/>
                    <a:p>
                      <a:pPr algn="l" rtl="0" fontAlgn="ctr"/>
                      <a:r>
                        <a:rPr lang="ru-RU" sz="1500" b="0" i="0" u="none" strike="noStrike" kern="1200">
                          <a:solidFill>
                            <a:schemeClr val="tx1"/>
                          </a:solidFill>
                          <a:latin typeface="Bookman Old Style" panose="02050604050505020204" pitchFamily="18" charset="0"/>
                          <a:ea typeface="+mn-ea"/>
                          <a:cs typeface="Times New Roman" pitchFamily="18" charset="0"/>
                        </a:rPr>
                        <a:t>Прочие дотации бюджетам сельских поселений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rtl="0" fontAlgn="ctr"/>
                      <a:r>
                        <a:rPr lang="ru-RU" sz="1500" b="0" i="0" u="none" strike="noStrike" kern="1200">
                          <a:solidFill>
                            <a:schemeClr val="tx1"/>
                          </a:solidFill>
                          <a:latin typeface="Bookman Old Style" panose="02050604050505020204" pitchFamily="18" charset="0"/>
                          <a:ea typeface="+mn-ea"/>
                          <a:cs typeface="Times New Roman" pitchFamily="18" charset="0"/>
                        </a:rPr>
                        <a:t>0,36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rtl="0" fontAlgn="ctr"/>
                      <a:r>
                        <a:rPr lang="ru-RU" sz="1500" b="0" i="0" u="none" strike="noStrike" kern="1200">
                          <a:solidFill>
                            <a:schemeClr val="tx1"/>
                          </a:solidFill>
                          <a:latin typeface="Bookman Old Style" panose="02050604050505020204" pitchFamily="18" charset="0"/>
                          <a:ea typeface="+mn-ea"/>
                          <a:cs typeface="Times New Roman" pitchFamily="18" charset="0"/>
                        </a:rPr>
                        <a:t>0,48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ru-RU" sz="1500" b="0" i="0" u="none" strike="noStrike" kern="1200">
                          <a:solidFill>
                            <a:schemeClr val="tx1"/>
                          </a:solidFill>
                          <a:latin typeface="Bookman Old Style" panose="02050604050505020204" pitchFamily="18" charset="0"/>
                          <a:ea typeface="+mn-ea"/>
                          <a:cs typeface="Times New Roman" pitchFamily="18" charset="0"/>
                        </a:rPr>
                        <a:t>0,48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ru-RU" sz="1500" b="0" i="0" u="none" strike="noStrike" kern="1200" dirty="0">
                          <a:solidFill>
                            <a:schemeClr val="tx1"/>
                          </a:solidFill>
                          <a:latin typeface="Bookman Old Style" panose="02050604050505020204" pitchFamily="18" charset="0"/>
                          <a:ea typeface="+mn-ea"/>
                          <a:cs typeface="Times New Roman" pitchFamily="18" charset="0"/>
                        </a:rPr>
                        <a:t>100,00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ru-RU" sz="1500" b="0" i="0" u="none" strike="noStrike" kern="1200" dirty="0">
                          <a:solidFill>
                            <a:schemeClr val="tx1"/>
                          </a:solidFill>
                          <a:latin typeface="Bookman Old Style" panose="02050604050505020204" pitchFamily="18" charset="0"/>
                          <a:ea typeface="+mn-ea"/>
                          <a:cs typeface="Times New Roman" pitchFamily="18" charset="0"/>
                        </a:rPr>
                        <a:t>133,33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xmlns="" val="2654743725"/>
                  </a:ext>
                </a:extLst>
              </a:tr>
              <a:tr h="255246">
                <a:tc>
                  <a:txBody>
                    <a:bodyPr/>
                    <a:lstStyle/>
                    <a:p>
                      <a:pPr algn="l" rtl="0" fontAlgn="ctr"/>
                      <a:r>
                        <a:rPr lang="ru-RU" sz="1500" b="0" i="0" u="none" strike="noStrike" kern="1200">
                          <a:solidFill>
                            <a:schemeClr val="tx1"/>
                          </a:solidFill>
                          <a:latin typeface="Bookman Old Style" panose="02050604050505020204" pitchFamily="18" charset="0"/>
                          <a:ea typeface="+mn-ea"/>
                          <a:cs typeface="Times New Roman" pitchFamily="18" charset="0"/>
                        </a:rPr>
                        <a:t>Субсидии из  бюджета ЛО</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rtl="0" fontAlgn="ctr"/>
                      <a:r>
                        <a:rPr lang="ru-RU" sz="1500" b="0" i="0" u="none" strike="noStrike" kern="1200">
                          <a:solidFill>
                            <a:schemeClr val="tx1"/>
                          </a:solidFill>
                          <a:latin typeface="Bookman Old Style" panose="02050604050505020204" pitchFamily="18" charset="0"/>
                          <a:ea typeface="+mn-ea"/>
                          <a:cs typeface="Times New Roman" pitchFamily="18" charset="0"/>
                        </a:rPr>
                        <a:t>40,51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rtl="0" fontAlgn="ctr"/>
                      <a:r>
                        <a:rPr lang="ru-RU" sz="1500" b="0" i="0" u="none" strike="noStrike" kern="1200">
                          <a:solidFill>
                            <a:schemeClr val="tx1"/>
                          </a:solidFill>
                          <a:latin typeface="Bookman Old Style" panose="02050604050505020204" pitchFamily="18" charset="0"/>
                          <a:ea typeface="+mn-ea"/>
                          <a:cs typeface="Times New Roman" pitchFamily="18" charset="0"/>
                        </a:rPr>
                        <a:t>31,40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rtl="0" fontAlgn="ctr"/>
                      <a:r>
                        <a:rPr lang="ru-RU" sz="1500" b="0" i="0" u="none" strike="noStrike" kern="1200">
                          <a:solidFill>
                            <a:schemeClr val="tx1"/>
                          </a:solidFill>
                          <a:latin typeface="Bookman Old Style" panose="02050604050505020204" pitchFamily="18" charset="0"/>
                          <a:ea typeface="+mn-ea"/>
                          <a:cs typeface="Times New Roman" pitchFamily="18" charset="0"/>
                        </a:rPr>
                        <a:t>31,53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ru-RU" sz="1500" b="0" i="0" u="none" strike="noStrike" kern="1200">
                          <a:solidFill>
                            <a:schemeClr val="tx1"/>
                          </a:solidFill>
                          <a:latin typeface="Bookman Old Style" panose="02050604050505020204" pitchFamily="18" charset="0"/>
                          <a:ea typeface="+mn-ea"/>
                          <a:cs typeface="Times New Roman" pitchFamily="18" charset="0"/>
                        </a:rPr>
                        <a:t>100,41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ru-RU" sz="1500" b="0" i="0" u="none" strike="noStrike" kern="1200" dirty="0">
                          <a:solidFill>
                            <a:schemeClr val="tx1"/>
                          </a:solidFill>
                          <a:latin typeface="Bookman Old Style" panose="02050604050505020204" pitchFamily="18" charset="0"/>
                          <a:ea typeface="+mn-ea"/>
                          <a:cs typeface="Times New Roman" pitchFamily="18" charset="0"/>
                        </a:rPr>
                        <a:t>77,83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xmlns="" val="3456993756"/>
                  </a:ext>
                </a:extLst>
              </a:tr>
              <a:tr h="255246">
                <a:tc>
                  <a:txBody>
                    <a:bodyPr/>
                    <a:lstStyle/>
                    <a:p>
                      <a:pPr algn="l" rtl="0" fontAlgn="ctr"/>
                      <a:r>
                        <a:rPr lang="ru-RU" sz="1500" b="0" i="0" u="none" strike="noStrike" kern="1200">
                          <a:solidFill>
                            <a:schemeClr val="tx1"/>
                          </a:solidFill>
                          <a:latin typeface="Bookman Old Style" panose="02050604050505020204" pitchFamily="18" charset="0"/>
                          <a:ea typeface="+mn-ea"/>
                          <a:cs typeface="Times New Roman" pitchFamily="18" charset="0"/>
                        </a:rPr>
                        <a:t>Субсидии из  бюджета ГМР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rtl="0" fontAlgn="ctr"/>
                      <a:r>
                        <a:rPr lang="ru-RU" sz="1500" b="0" i="0" u="none" strike="noStrike" kern="1200">
                          <a:solidFill>
                            <a:schemeClr val="tx1"/>
                          </a:solidFill>
                          <a:latin typeface="Bookman Old Style" panose="02050604050505020204" pitchFamily="18" charset="0"/>
                          <a:ea typeface="+mn-ea"/>
                          <a:cs typeface="Times New Roman" pitchFamily="18" charset="0"/>
                        </a:rPr>
                        <a:t>3,57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rtl="0" fontAlgn="ctr"/>
                      <a:r>
                        <a:rPr lang="ru-RU" sz="1500" b="0" i="0" u="none" strike="noStrike" kern="1200">
                          <a:solidFill>
                            <a:schemeClr val="tx1"/>
                          </a:solidFill>
                          <a:latin typeface="Bookman Old Style" panose="02050604050505020204" pitchFamily="18" charset="0"/>
                          <a:ea typeface="+mn-ea"/>
                          <a:cs typeface="Times New Roman" pitchFamily="18" charset="0"/>
                        </a:rPr>
                        <a:t>12,22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rtl="0" fontAlgn="ctr"/>
                      <a:r>
                        <a:rPr lang="ru-RU" sz="1500" b="0" i="0" u="none" strike="noStrike" kern="1200">
                          <a:solidFill>
                            <a:schemeClr val="tx1"/>
                          </a:solidFill>
                          <a:latin typeface="Bookman Old Style" panose="02050604050505020204" pitchFamily="18" charset="0"/>
                          <a:ea typeface="+mn-ea"/>
                          <a:cs typeface="Times New Roman" pitchFamily="18" charset="0"/>
                        </a:rPr>
                        <a:t>12,22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ru-RU" sz="1500" b="0" i="0" u="none" strike="noStrike" kern="1200">
                          <a:solidFill>
                            <a:schemeClr val="tx1"/>
                          </a:solidFill>
                          <a:latin typeface="Bookman Old Style" panose="02050604050505020204" pitchFamily="18" charset="0"/>
                          <a:ea typeface="+mn-ea"/>
                          <a:cs typeface="Times New Roman"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ru-RU" sz="1500" b="0" i="0" u="none" strike="noStrike" kern="1200" dirty="0">
                          <a:solidFill>
                            <a:schemeClr val="tx1"/>
                          </a:solidFill>
                          <a:latin typeface="Bookman Old Style" panose="02050604050505020204" pitchFamily="18" charset="0"/>
                          <a:ea typeface="+mn-ea"/>
                          <a:cs typeface="Times New Roman" pitchFamily="18" charset="0"/>
                        </a:rPr>
                        <a:t>342,30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xmlns="" val="2651513879"/>
                  </a:ext>
                </a:extLst>
              </a:tr>
              <a:tr h="510492">
                <a:tc>
                  <a:txBody>
                    <a:bodyPr/>
                    <a:lstStyle/>
                    <a:p>
                      <a:pPr algn="l" rtl="0" fontAlgn="ctr"/>
                      <a:r>
                        <a:rPr lang="ru-RU" sz="1500" b="0" i="0" u="none" strike="noStrike" kern="1200">
                          <a:solidFill>
                            <a:schemeClr val="tx1"/>
                          </a:solidFill>
                          <a:latin typeface="Bookman Old Style" panose="02050604050505020204" pitchFamily="18" charset="0"/>
                          <a:ea typeface="+mn-ea"/>
                          <a:cs typeface="Times New Roman" pitchFamily="18" charset="0"/>
                        </a:rPr>
                        <a:t>Субвенции бюджетам субъектов Российской Федерации и муниципальных образований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rtl="0" fontAlgn="ctr"/>
                      <a:r>
                        <a:rPr lang="ru-RU" sz="1500" b="0" i="0" u="none" strike="noStrike" kern="1200">
                          <a:solidFill>
                            <a:schemeClr val="tx1"/>
                          </a:solidFill>
                          <a:latin typeface="Bookman Old Style" panose="02050604050505020204" pitchFamily="18" charset="0"/>
                          <a:ea typeface="+mn-ea"/>
                          <a:cs typeface="Times New Roman" pitchFamily="18" charset="0"/>
                        </a:rPr>
                        <a:t>0,32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rtl="0" fontAlgn="ctr"/>
                      <a:r>
                        <a:rPr lang="ru-RU" sz="1500" b="0" i="0" u="none" strike="noStrike" kern="1200">
                          <a:solidFill>
                            <a:schemeClr val="tx1"/>
                          </a:solidFill>
                          <a:latin typeface="Bookman Old Style" panose="02050604050505020204" pitchFamily="18" charset="0"/>
                          <a:ea typeface="+mn-ea"/>
                          <a:cs typeface="Times New Roman" pitchFamily="18" charset="0"/>
                        </a:rPr>
                        <a:t>0,35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rtl="0" fontAlgn="ctr"/>
                      <a:r>
                        <a:rPr lang="ru-RU" sz="1500" b="0" i="0" u="none" strike="noStrike" kern="1200">
                          <a:solidFill>
                            <a:schemeClr val="tx1"/>
                          </a:solidFill>
                          <a:latin typeface="Bookman Old Style" panose="02050604050505020204" pitchFamily="18" charset="0"/>
                          <a:ea typeface="+mn-ea"/>
                          <a:cs typeface="Times New Roman" pitchFamily="18" charset="0"/>
                        </a:rPr>
                        <a:t>0,35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ru-RU" sz="1500" b="0" i="0" u="none" strike="noStrike" kern="1200" dirty="0">
                          <a:solidFill>
                            <a:schemeClr val="tx1"/>
                          </a:solidFill>
                          <a:latin typeface="Bookman Old Style" panose="02050604050505020204" pitchFamily="18" charset="0"/>
                          <a:ea typeface="+mn-ea"/>
                          <a:cs typeface="Times New Roman" pitchFamily="18" charset="0"/>
                        </a:rPr>
                        <a:t>100,00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ru-RU" sz="1500" b="0" i="0" u="none" strike="noStrike" kern="1200" dirty="0">
                          <a:solidFill>
                            <a:schemeClr val="tx1"/>
                          </a:solidFill>
                          <a:latin typeface="Bookman Old Style" panose="02050604050505020204" pitchFamily="18" charset="0"/>
                          <a:ea typeface="+mn-ea"/>
                          <a:cs typeface="Times New Roman" pitchFamily="18" charset="0"/>
                        </a:rPr>
                        <a:t>110,04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xmlns="" val="3439740155"/>
                  </a:ext>
                </a:extLst>
              </a:tr>
              <a:tr h="255246">
                <a:tc>
                  <a:txBody>
                    <a:bodyPr/>
                    <a:lstStyle/>
                    <a:p>
                      <a:pPr algn="l" rtl="0" fontAlgn="ctr"/>
                      <a:r>
                        <a:rPr lang="ru-RU" sz="1500" b="0" i="0" u="none" strike="noStrike" kern="1200">
                          <a:solidFill>
                            <a:schemeClr val="tx1"/>
                          </a:solidFill>
                          <a:latin typeface="Bookman Old Style" panose="02050604050505020204" pitchFamily="18" charset="0"/>
                          <a:ea typeface="+mn-ea"/>
                          <a:cs typeface="Times New Roman" pitchFamily="18" charset="0"/>
                        </a:rPr>
                        <a:t>Иные межбюджетные трансферты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rtl="0" fontAlgn="ctr"/>
                      <a:r>
                        <a:rPr lang="ru-RU" sz="1500" b="0" i="0" u="none" strike="noStrike" kern="1200">
                          <a:solidFill>
                            <a:schemeClr val="tx1"/>
                          </a:solidFill>
                          <a:latin typeface="Bookman Old Style" panose="02050604050505020204" pitchFamily="18" charset="0"/>
                          <a:ea typeface="+mn-ea"/>
                          <a:cs typeface="Times New Roman" pitchFamily="18" charset="0"/>
                        </a:rPr>
                        <a:t>8,29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ru-RU" sz="1500" b="0" i="0" u="none" strike="noStrike" kern="1200">
                          <a:solidFill>
                            <a:schemeClr val="tx1"/>
                          </a:solidFill>
                          <a:latin typeface="Bookman Old Style" panose="02050604050505020204" pitchFamily="18" charset="0"/>
                          <a:ea typeface="+mn-ea"/>
                          <a:cs typeface="Times New Roman" pitchFamily="18" charset="0"/>
                        </a:rPr>
                        <a:t>7,17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ru-RU" sz="1500" b="0" i="0" u="none" strike="noStrike" kern="1200">
                          <a:solidFill>
                            <a:schemeClr val="tx1"/>
                          </a:solidFill>
                          <a:latin typeface="Bookman Old Style" panose="02050604050505020204" pitchFamily="18" charset="0"/>
                          <a:ea typeface="+mn-ea"/>
                          <a:cs typeface="Times New Roman" pitchFamily="18" charset="0"/>
                        </a:rPr>
                        <a:t>7,17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ru-RU" sz="1500" b="0" i="0" u="none" strike="noStrike" kern="1200" dirty="0">
                          <a:solidFill>
                            <a:schemeClr val="tx1"/>
                          </a:solidFill>
                          <a:latin typeface="Bookman Old Style" panose="02050604050505020204" pitchFamily="18" charset="0"/>
                          <a:ea typeface="+mn-ea"/>
                          <a:cs typeface="Times New Roman" pitchFamily="18" charset="0"/>
                        </a:rPr>
                        <a:t>100,00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ru-RU" sz="1500" b="0" i="0" u="none" strike="noStrike" kern="1200" dirty="0">
                          <a:solidFill>
                            <a:schemeClr val="tx1"/>
                          </a:solidFill>
                          <a:latin typeface="Bookman Old Style" panose="02050604050505020204" pitchFamily="18" charset="0"/>
                          <a:ea typeface="+mn-ea"/>
                          <a:cs typeface="Times New Roman" pitchFamily="18" charset="0"/>
                        </a:rPr>
                        <a:t>86,43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xmlns="" val="114065050"/>
                  </a:ext>
                </a:extLst>
              </a:tr>
              <a:tr h="255246">
                <a:tc>
                  <a:txBody>
                    <a:bodyPr/>
                    <a:lstStyle/>
                    <a:p>
                      <a:pPr algn="l" rtl="0" fontAlgn="ctr"/>
                      <a:r>
                        <a:rPr lang="ru-RU" sz="1500" b="1" i="0" u="none" strike="noStrike" kern="1200" dirty="0">
                          <a:solidFill>
                            <a:schemeClr val="tx1"/>
                          </a:solidFill>
                          <a:latin typeface="Bookman Old Style" panose="02050604050505020204" pitchFamily="18" charset="0"/>
                          <a:ea typeface="+mn-ea"/>
                          <a:cs typeface="Times New Roman" pitchFamily="18" charset="0"/>
                        </a:rPr>
                        <a:t>Доходы бюджета - Всего</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ru-RU" sz="1500" b="1" i="0" u="none" strike="noStrike" kern="1200" dirty="0">
                          <a:solidFill>
                            <a:schemeClr val="tx1"/>
                          </a:solidFill>
                          <a:latin typeface="Bookman Old Style" panose="02050604050505020204" pitchFamily="18" charset="0"/>
                          <a:ea typeface="+mn-ea"/>
                          <a:cs typeface="Times New Roman" pitchFamily="18" charset="0"/>
                        </a:rPr>
                        <a:t>148,69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ru-RU" sz="1500" b="1" i="0" u="none" strike="noStrike" kern="1200" dirty="0">
                          <a:solidFill>
                            <a:schemeClr val="tx1"/>
                          </a:solidFill>
                          <a:latin typeface="Bookman Old Style" panose="02050604050505020204" pitchFamily="18" charset="0"/>
                          <a:ea typeface="+mn-ea"/>
                          <a:cs typeface="Times New Roman" pitchFamily="18" charset="0"/>
                        </a:rPr>
                        <a:t>174,68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ru-RU" sz="1500" b="1" i="0" u="none" strike="noStrike" kern="1200" dirty="0">
                          <a:solidFill>
                            <a:schemeClr val="tx1"/>
                          </a:solidFill>
                          <a:latin typeface="Bookman Old Style" panose="02050604050505020204" pitchFamily="18" charset="0"/>
                          <a:ea typeface="+mn-ea"/>
                          <a:cs typeface="Times New Roman" pitchFamily="18" charset="0"/>
                        </a:rPr>
                        <a:t>189,42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r" fontAlgn="ctr"/>
                      <a:r>
                        <a:rPr lang="ru-RU" sz="1500" b="1" i="0" u="none" strike="noStrike" kern="1200" dirty="0">
                          <a:solidFill>
                            <a:schemeClr val="tx1"/>
                          </a:solidFill>
                          <a:latin typeface="Bookman Old Style" panose="02050604050505020204" pitchFamily="18" charset="0"/>
                          <a:ea typeface="+mn-ea"/>
                          <a:cs typeface="Times New Roman" pitchFamily="18" charset="0"/>
                        </a:rPr>
                        <a:t>108,44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r" fontAlgn="b"/>
                      <a:r>
                        <a:rPr lang="ru-RU" sz="1500" b="1" i="0" u="none" strike="noStrike" kern="1200" dirty="0">
                          <a:solidFill>
                            <a:schemeClr val="tx1"/>
                          </a:solidFill>
                          <a:latin typeface="Bookman Old Style" panose="02050604050505020204" pitchFamily="18" charset="0"/>
                          <a:ea typeface="+mn-ea"/>
                          <a:cs typeface="Times New Roman" pitchFamily="18" charset="0"/>
                        </a:rPr>
                        <a:t>127,39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xmlns="" val="2622162364"/>
                  </a:ext>
                </a:extLst>
              </a:tr>
            </a:tbl>
          </a:graphicData>
        </a:graphic>
      </p:graphicFrame>
    </p:spTree>
    <p:extLst>
      <p:ext uri="{BB962C8B-B14F-4D97-AF65-F5344CB8AC3E}">
        <p14:creationId xmlns:p14="http://schemas.microsoft.com/office/powerpoint/2010/main" xmlns="" val="2164148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Прямоугольник 5"/>
          <p:cNvSpPr/>
          <p:nvPr/>
        </p:nvSpPr>
        <p:spPr>
          <a:xfrm>
            <a:off x="360065" y="0"/>
            <a:ext cx="11407061"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200" b="1" dirty="0">
                <a:solidFill>
                  <a:srgbClr val="002060"/>
                </a:solidFill>
                <a:latin typeface="Bookman Old Style" panose="02050604050505020204" pitchFamily="18" charset="0"/>
                <a:cs typeface="Times New Roman" panose="02020603050405020304" pitchFamily="18" charset="0"/>
              </a:rPr>
              <a:t>Расходы бюджета Пудомягского сельского поселения </a:t>
            </a:r>
            <a:endParaRPr lang="ru-RU" sz="2200" b="1" dirty="0" smtClean="0">
              <a:solidFill>
                <a:srgbClr val="002060"/>
              </a:solidFill>
              <a:latin typeface="Bookman Old Style" panose="020506040505050202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ru-RU" sz="2200" b="1" dirty="0" smtClean="0">
                <a:solidFill>
                  <a:srgbClr val="002060"/>
                </a:solidFill>
                <a:latin typeface="Bookman Old Style" panose="02050604050505020204" pitchFamily="18" charset="0"/>
                <a:cs typeface="Times New Roman" panose="02020603050405020304" pitchFamily="18" charset="0"/>
              </a:rPr>
              <a:t>в </a:t>
            </a:r>
            <a:r>
              <a:rPr lang="ru-RU" sz="2200" b="1" dirty="0">
                <a:solidFill>
                  <a:srgbClr val="002060"/>
                </a:solidFill>
                <a:latin typeface="Bookman Old Style" panose="02050604050505020204" pitchFamily="18" charset="0"/>
                <a:cs typeface="Times New Roman" panose="02020603050405020304" pitchFamily="18" charset="0"/>
              </a:rPr>
              <a:t>разрезе функциональной </a:t>
            </a:r>
            <a:r>
              <a:rPr lang="ru-RU" sz="2200" b="1" dirty="0" smtClean="0">
                <a:solidFill>
                  <a:srgbClr val="002060"/>
                </a:solidFill>
                <a:latin typeface="Bookman Old Style" panose="02050604050505020204" pitchFamily="18" charset="0"/>
                <a:cs typeface="Times New Roman" panose="02020603050405020304" pitchFamily="18" charset="0"/>
              </a:rPr>
              <a:t>структуры </a:t>
            </a:r>
            <a:r>
              <a:rPr lang="ru-RU" sz="2200" b="1" dirty="0">
                <a:solidFill>
                  <a:srgbClr val="002060"/>
                </a:solidFill>
                <a:latin typeface="Bookman Old Style" panose="02050604050505020204" pitchFamily="18" charset="0"/>
                <a:cs typeface="Times New Roman" panose="02020603050405020304" pitchFamily="18" charset="0"/>
              </a:rPr>
              <a:t>за 2024 год</a:t>
            </a:r>
          </a:p>
        </p:txBody>
      </p:sp>
      <p:graphicFrame>
        <p:nvGraphicFramePr>
          <p:cNvPr id="4" name="Таблица 3"/>
          <p:cNvGraphicFramePr>
            <a:graphicFrameLocks noGrp="1"/>
          </p:cNvGraphicFramePr>
          <p:nvPr>
            <p:extLst>
              <p:ext uri="{D42A27DB-BD31-4B8C-83A1-F6EECF244321}">
                <p14:modId xmlns:p14="http://schemas.microsoft.com/office/powerpoint/2010/main" xmlns="" val="208350011"/>
              </p:ext>
            </p:extLst>
          </p:nvPr>
        </p:nvGraphicFramePr>
        <p:xfrm>
          <a:off x="292963" y="769439"/>
          <a:ext cx="11306407" cy="5773179"/>
        </p:xfrm>
        <a:graphic>
          <a:graphicData uri="http://schemas.openxmlformats.org/drawingml/2006/table">
            <a:tbl>
              <a:tblPr firstRow="1" bandRow="1">
                <a:tableStyleId>{F5AB1C69-6EDB-4FF4-983F-18BD219EF322}</a:tableStyleId>
              </a:tblPr>
              <a:tblGrid>
                <a:gridCol w="4362326">
                  <a:extLst>
                    <a:ext uri="{9D8B030D-6E8A-4147-A177-3AD203B41FA5}">
                      <a16:colId xmlns:a16="http://schemas.microsoft.com/office/drawing/2014/main" xmlns="" val="20000"/>
                    </a:ext>
                  </a:extLst>
                </a:gridCol>
                <a:gridCol w="1371358">
                  <a:extLst>
                    <a:ext uri="{9D8B030D-6E8A-4147-A177-3AD203B41FA5}">
                      <a16:colId xmlns:a16="http://schemas.microsoft.com/office/drawing/2014/main" xmlns="" val="20001"/>
                    </a:ext>
                  </a:extLst>
                </a:gridCol>
                <a:gridCol w="1371358">
                  <a:extLst>
                    <a:ext uri="{9D8B030D-6E8A-4147-A177-3AD203B41FA5}">
                      <a16:colId xmlns:a16="http://schemas.microsoft.com/office/drawing/2014/main" xmlns="" val="20002"/>
                    </a:ext>
                  </a:extLst>
                </a:gridCol>
                <a:gridCol w="1371358">
                  <a:extLst>
                    <a:ext uri="{9D8B030D-6E8A-4147-A177-3AD203B41FA5}">
                      <a16:colId xmlns:a16="http://schemas.microsoft.com/office/drawing/2014/main" xmlns="" val="20004"/>
                    </a:ext>
                  </a:extLst>
                </a:gridCol>
                <a:gridCol w="1371358">
                  <a:extLst>
                    <a:ext uri="{9D8B030D-6E8A-4147-A177-3AD203B41FA5}">
                      <a16:colId xmlns:a16="http://schemas.microsoft.com/office/drawing/2014/main" xmlns="" val="20005"/>
                    </a:ext>
                  </a:extLst>
                </a:gridCol>
                <a:gridCol w="1458649">
                  <a:extLst>
                    <a:ext uri="{9D8B030D-6E8A-4147-A177-3AD203B41FA5}">
                      <a16:colId xmlns:a16="http://schemas.microsoft.com/office/drawing/2014/main" xmlns="" val="20006"/>
                    </a:ext>
                  </a:extLst>
                </a:gridCol>
              </a:tblGrid>
              <a:tr h="1081663">
                <a:tc>
                  <a:txBody>
                    <a:bodyPr/>
                    <a:lstStyle/>
                    <a:p>
                      <a:pPr algn="ctr"/>
                      <a:r>
                        <a:rPr lang="ru-RU" sz="1400" dirty="0">
                          <a:solidFill>
                            <a:schemeClr val="tx1"/>
                          </a:solidFill>
                          <a:latin typeface="Bookman Old Style" panose="02050604050505020204" pitchFamily="18" charset="0"/>
                          <a:ea typeface="Verdana" panose="020B0604030504040204" pitchFamily="34" charset="0"/>
                          <a:cs typeface="Verdana" panose="020B0604030504040204" pitchFamily="34" charset="0"/>
                        </a:rPr>
                        <a:t>Наименование </a:t>
                      </a:r>
                    </a:p>
                  </a:txBody>
                  <a:tcPr anchor="ctr">
                    <a:solidFill>
                      <a:schemeClr val="tx2">
                        <a:lumMod val="20000"/>
                        <a:lumOff val="80000"/>
                        <a:alpha val="51000"/>
                      </a:schemeClr>
                    </a:solidFill>
                  </a:tcPr>
                </a:tc>
                <a:tc>
                  <a:txBody>
                    <a:bodyPr/>
                    <a:lstStyle/>
                    <a:p>
                      <a:pPr algn="ctr"/>
                      <a:r>
                        <a:rPr lang="ru-RU" sz="1400" dirty="0">
                          <a:solidFill>
                            <a:schemeClr val="tx1"/>
                          </a:solidFill>
                          <a:latin typeface="Bookman Old Style" panose="02050604050505020204" pitchFamily="18" charset="0"/>
                          <a:ea typeface="Verdana" panose="020B0604030504040204" pitchFamily="34" charset="0"/>
                          <a:cs typeface="Verdana" panose="020B0604030504040204" pitchFamily="34" charset="0"/>
                        </a:rPr>
                        <a:t>Факт </a:t>
                      </a:r>
                      <a:endParaRPr lang="en-US" sz="1400" dirty="0">
                        <a:solidFill>
                          <a:schemeClr val="tx1"/>
                        </a:solidFill>
                        <a:latin typeface="Bookman Old Style" panose="02050604050505020204" pitchFamily="18" charset="0"/>
                        <a:ea typeface="Verdana" panose="020B0604030504040204" pitchFamily="34" charset="0"/>
                        <a:cs typeface="Verdana" panose="020B0604030504040204" pitchFamily="34" charset="0"/>
                      </a:endParaRPr>
                    </a:p>
                    <a:p>
                      <a:pPr algn="ctr"/>
                      <a:r>
                        <a:rPr lang="ru-RU" sz="1400" dirty="0">
                          <a:solidFill>
                            <a:schemeClr val="tx1"/>
                          </a:solidFill>
                          <a:latin typeface="Bookman Old Style" panose="02050604050505020204" pitchFamily="18" charset="0"/>
                          <a:ea typeface="Verdana" panose="020B0604030504040204" pitchFamily="34" charset="0"/>
                          <a:cs typeface="Verdana" panose="020B0604030504040204" pitchFamily="34" charset="0"/>
                        </a:rPr>
                        <a:t>2023 год</a:t>
                      </a:r>
                    </a:p>
                  </a:txBody>
                  <a:tcPr anchor="ctr">
                    <a:solidFill>
                      <a:schemeClr val="tx2">
                        <a:lumMod val="20000"/>
                        <a:lumOff val="80000"/>
                        <a:alpha val="70000"/>
                      </a:schemeClr>
                    </a:solidFill>
                  </a:tcPr>
                </a:tc>
                <a:tc>
                  <a:txBody>
                    <a:bodyPr/>
                    <a:lstStyle/>
                    <a:p>
                      <a:pPr algn="ctr"/>
                      <a:r>
                        <a:rPr lang="ru-RU" sz="1400" dirty="0">
                          <a:solidFill>
                            <a:srgbClr val="FF0000"/>
                          </a:solidFill>
                          <a:latin typeface="Bookman Old Style" panose="02050604050505020204" pitchFamily="18" charset="0"/>
                          <a:ea typeface="Verdana" panose="020B0604030504040204" pitchFamily="34" charset="0"/>
                          <a:cs typeface="Verdana" panose="020B0604030504040204" pitchFamily="34" charset="0"/>
                        </a:rPr>
                        <a:t>Факт </a:t>
                      </a:r>
                      <a:endParaRPr lang="en-US" sz="1400" dirty="0">
                        <a:solidFill>
                          <a:srgbClr val="FF0000"/>
                        </a:solidFill>
                        <a:latin typeface="Bookman Old Style" panose="02050604050505020204" pitchFamily="18" charset="0"/>
                        <a:ea typeface="Verdana" panose="020B0604030504040204" pitchFamily="34" charset="0"/>
                        <a:cs typeface="Verdana" panose="020B0604030504040204" pitchFamily="34" charset="0"/>
                      </a:endParaRPr>
                    </a:p>
                    <a:p>
                      <a:pPr algn="ctr"/>
                      <a:r>
                        <a:rPr lang="ru-RU" sz="1400" dirty="0">
                          <a:solidFill>
                            <a:srgbClr val="FF0000"/>
                          </a:solidFill>
                          <a:latin typeface="Bookman Old Style" panose="02050604050505020204" pitchFamily="18" charset="0"/>
                          <a:ea typeface="Verdana" panose="020B0604030504040204" pitchFamily="34" charset="0"/>
                          <a:cs typeface="Verdana" panose="020B0604030504040204" pitchFamily="34" charset="0"/>
                        </a:rPr>
                        <a:t>2024 год</a:t>
                      </a:r>
                    </a:p>
                  </a:txBody>
                  <a:tcPr anchor="ctr">
                    <a:solidFill>
                      <a:schemeClr val="tx2">
                        <a:lumMod val="20000"/>
                        <a:lumOff val="80000"/>
                        <a:alpha val="70000"/>
                      </a:schemeClr>
                    </a:solidFill>
                  </a:tcPr>
                </a:tc>
                <a:tc>
                  <a:txBody>
                    <a:bodyPr/>
                    <a:lstStyle/>
                    <a:p>
                      <a:pPr algn="ctr"/>
                      <a:r>
                        <a:rPr lang="ru-RU" sz="1400" dirty="0">
                          <a:solidFill>
                            <a:schemeClr val="tx1"/>
                          </a:solidFill>
                          <a:latin typeface="Bookman Old Style" panose="02050604050505020204" pitchFamily="18" charset="0"/>
                          <a:ea typeface="Verdana" panose="020B0604030504040204" pitchFamily="34" charset="0"/>
                          <a:cs typeface="Verdana" panose="020B0604030504040204" pitchFamily="34" charset="0"/>
                        </a:rPr>
                        <a:t>Структура, %</a:t>
                      </a:r>
                    </a:p>
                  </a:txBody>
                  <a:tcPr anchor="ctr">
                    <a:solidFill>
                      <a:schemeClr val="tx2">
                        <a:lumMod val="20000"/>
                        <a:lumOff val="80000"/>
                        <a:alpha val="70000"/>
                      </a:schemeClr>
                    </a:solidFill>
                  </a:tcPr>
                </a:tc>
                <a:tc>
                  <a:txBody>
                    <a:bodyPr/>
                    <a:lstStyle/>
                    <a:p>
                      <a:pPr marL="0" algn="ctr" defTabSz="914400" rtl="0" eaLnBrk="1" latinLnBrk="0" hangingPunct="1"/>
                      <a:r>
                        <a:rPr lang="ru-RU" sz="1400" b="1" kern="1200" dirty="0">
                          <a:solidFill>
                            <a:schemeClr val="tx1"/>
                          </a:solidFill>
                          <a:latin typeface="Bookman Old Style" panose="02050604050505020204" pitchFamily="18" charset="0"/>
                          <a:ea typeface="Verdana" panose="020B0604030504040204" pitchFamily="34" charset="0"/>
                          <a:cs typeface="Verdana" panose="020B0604030504040204" pitchFamily="34" charset="0"/>
                        </a:rPr>
                        <a:t>Отношение 2024</a:t>
                      </a:r>
                      <a:r>
                        <a:rPr lang="ru-RU" sz="1400" b="1" kern="1200" baseline="0" dirty="0">
                          <a:solidFill>
                            <a:schemeClr val="tx1"/>
                          </a:solidFill>
                          <a:latin typeface="Bookman Old Style" panose="02050604050505020204" pitchFamily="18" charset="0"/>
                          <a:ea typeface="Verdana" panose="020B0604030504040204" pitchFamily="34" charset="0"/>
                          <a:cs typeface="Verdana" panose="020B0604030504040204" pitchFamily="34" charset="0"/>
                        </a:rPr>
                        <a:t> </a:t>
                      </a:r>
                      <a:r>
                        <a:rPr lang="ru-RU" sz="1400" b="1" kern="1200" dirty="0">
                          <a:solidFill>
                            <a:schemeClr val="tx1"/>
                          </a:solidFill>
                          <a:latin typeface="Bookman Old Style" panose="02050604050505020204" pitchFamily="18" charset="0"/>
                          <a:ea typeface="Verdana" panose="020B0604030504040204" pitchFamily="34" charset="0"/>
                          <a:cs typeface="Verdana" panose="020B0604030504040204" pitchFamily="34" charset="0"/>
                        </a:rPr>
                        <a:t>года к 2023</a:t>
                      </a:r>
                    </a:p>
                    <a:p>
                      <a:pPr marL="0" algn="ctr" defTabSz="914400" rtl="0" eaLnBrk="1" latinLnBrk="0" hangingPunct="1"/>
                      <a:r>
                        <a:rPr lang="ru-RU" sz="1400" b="1" kern="1200" dirty="0">
                          <a:solidFill>
                            <a:schemeClr val="tx1"/>
                          </a:solidFill>
                          <a:latin typeface="Bookman Old Style" panose="02050604050505020204" pitchFamily="18" charset="0"/>
                          <a:ea typeface="Verdana" panose="020B0604030504040204" pitchFamily="34" charset="0"/>
                          <a:cs typeface="Verdana" panose="020B0604030504040204" pitchFamily="34" charset="0"/>
                        </a:rPr>
                        <a:t>(%)</a:t>
                      </a:r>
                    </a:p>
                  </a:txBody>
                  <a:tcPr anchor="ctr">
                    <a:solidFill>
                      <a:schemeClr val="tx2">
                        <a:lumMod val="20000"/>
                        <a:lumOff val="80000"/>
                        <a:alpha val="7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a:solidFill>
                            <a:schemeClr val="tx1"/>
                          </a:solidFill>
                          <a:latin typeface="Bookman Old Style" panose="02050604050505020204" pitchFamily="18" charset="0"/>
                          <a:ea typeface="Verdana" panose="020B0604030504040204" pitchFamily="34" charset="0"/>
                          <a:cs typeface="Verdana" panose="020B0604030504040204" pitchFamily="34" charset="0"/>
                        </a:rPr>
                        <a:t>Отношение 2024 </a:t>
                      </a:r>
                      <a:r>
                        <a:rPr lang="ru-RU" sz="1400" baseline="0" dirty="0">
                          <a:solidFill>
                            <a:schemeClr val="tx1"/>
                          </a:solidFill>
                          <a:latin typeface="Bookman Old Style" panose="02050604050505020204" pitchFamily="18" charset="0"/>
                          <a:ea typeface="Verdana" panose="020B0604030504040204" pitchFamily="34" charset="0"/>
                          <a:cs typeface="Verdana" panose="020B0604030504040204" pitchFamily="34" charset="0"/>
                        </a:rPr>
                        <a:t>года к 2023</a:t>
                      </a:r>
                    </a:p>
                    <a:p>
                      <a:pPr marL="0" marR="0" indent="0" algn="ctr" defTabSz="914400" rtl="0" eaLnBrk="1" fontAlgn="auto" latinLnBrk="0" hangingPunct="1">
                        <a:lnSpc>
                          <a:spcPct val="100000"/>
                        </a:lnSpc>
                        <a:spcBef>
                          <a:spcPts val="0"/>
                        </a:spcBef>
                        <a:spcAft>
                          <a:spcPts val="0"/>
                        </a:spcAft>
                        <a:buClrTx/>
                        <a:buSzTx/>
                        <a:buFontTx/>
                        <a:buNone/>
                        <a:tabLst/>
                        <a:defRPr/>
                      </a:pPr>
                      <a:r>
                        <a:rPr lang="ru-RU" sz="1400" baseline="0" dirty="0">
                          <a:solidFill>
                            <a:schemeClr val="tx1"/>
                          </a:solidFill>
                          <a:latin typeface="Bookman Old Style" panose="02050604050505020204" pitchFamily="18" charset="0"/>
                          <a:ea typeface="Verdana" panose="020B0604030504040204" pitchFamily="34" charset="0"/>
                          <a:cs typeface="Verdana" panose="020B0604030504040204" pitchFamily="34" charset="0"/>
                        </a:rPr>
                        <a:t>(млн. руб.)</a:t>
                      </a:r>
                      <a:endParaRPr lang="ru-RU" sz="1400" dirty="0">
                        <a:solidFill>
                          <a:schemeClr val="tx1"/>
                        </a:solidFill>
                        <a:latin typeface="Bookman Old Style" panose="02050604050505020204" pitchFamily="18" charset="0"/>
                        <a:ea typeface="Verdana" panose="020B0604030504040204" pitchFamily="34" charset="0"/>
                        <a:cs typeface="Verdana" panose="020B0604030504040204" pitchFamily="34" charset="0"/>
                      </a:endParaRPr>
                    </a:p>
                    <a:p>
                      <a:pPr algn="ctr"/>
                      <a:endParaRPr lang="ru-RU" sz="1400" dirty="0">
                        <a:solidFill>
                          <a:schemeClr val="tx1"/>
                        </a:solidFill>
                        <a:latin typeface="Bookman Old Style" panose="02050604050505020204" pitchFamily="18" charset="0"/>
                        <a:ea typeface="Verdana" panose="020B0604030504040204" pitchFamily="34" charset="0"/>
                        <a:cs typeface="Verdana" panose="020B0604030504040204" pitchFamily="34" charset="0"/>
                      </a:endParaRPr>
                    </a:p>
                  </a:txBody>
                  <a:tcPr anchor="ctr">
                    <a:solidFill>
                      <a:schemeClr val="tx2">
                        <a:lumMod val="20000"/>
                        <a:lumOff val="80000"/>
                        <a:alpha val="68000"/>
                      </a:schemeClr>
                    </a:solidFill>
                  </a:tcPr>
                </a:tc>
                <a:extLst>
                  <a:ext uri="{0D108BD9-81ED-4DB2-BD59-A6C34878D82A}">
                    <a16:rowId xmlns:a16="http://schemas.microsoft.com/office/drawing/2014/main" xmlns="" val="10000"/>
                  </a:ext>
                </a:extLst>
              </a:tr>
              <a:tr h="456086">
                <a:tc>
                  <a:txBody>
                    <a:bodyPr/>
                    <a:lstStyle/>
                    <a:p>
                      <a:pPr marL="0" marR="0" indent="0" algn="l" defTabSz="914400" rtl="0" eaLnBrk="1" fontAlgn="auto" latinLnBrk="0" hangingPunct="1">
                        <a:lnSpc>
                          <a:spcPts val="1600"/>
                        </a:lnSpc>
                        <a:spcBef>
                          <a:spcPts val="0"/>
                        </a:spcBef>
                        <a:spcAft>
                          <a:spcPts val="0"/>
                        </a:spcAft>
                        <a:buClrTx/>
                        <a:buSzTx/>
                        <a:buFontTx/>
                        <a:buNone/>
                        <a:tabLst/>
                        <a:defRPr/>
                      </a:pPr>
                      <a:r>
                        <a:rPr lang="ru-RU" sz="18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Общегосударственные вопросы</a:t>
                      </a:r>
                    </a:p>
                  </a:txBody>
                  <a:tcPr>
                    <a:solidFill>
                      <a:schemeClr val="accent4">
                        <a:lumMod val="40000"/>
                        <a:lumOff val="60000"/>
                        <a:alpha val="72000"/>
                      </a:schemeClr>
                    </a:solidFill>
                  </a:tcPr>
                </a:tc>
                <a:tc>
                  <a:txBody>
                    <a:bodyPr/>
                    <a:lstStyle/>
                    <a:p>
                      <a:pPr marL="0" algn="ctr" defTabSz="914400" rtl="0" eaLnBrk="1" fontAlgn="ctr" latinLnBrk="0" hangingPunct="1"/>
                      <a:r>
                        <a:rPr lang="ru-RU" sz="18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19,58</a:t>
                      </a:r>
                    </a:p>
                  </a:txBody>
                  <a:tcPr marL="0" marR="0" marT="0" marB="0" anchor="ctr">
                    <a:solidFill>
                      <a:schemeClr val="accent4">
                        <a:lumMod val="40000"/>
                        <a:lumOff val="60000"/>
                      </a:schemeClr>
                    </a:solidFill>
                  </a:tcPr>
                </a:tc>
                <a:tc>
                  <a:txBody>
                    <a:bodyPr/>
                    <a:lstStyle/>
                    <a:p>
                      <a:pPr marL="0" algn="ctr" defTabSz="914400" rtl="0" eaLnBrk="1" fontAlgn="ctr" latinLnBrk="0" hangingPunct="1"/>
                      <a:r>
                        <a:rPr lang="ru-RU" sz="18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22,16</a:t>
                      </a:r>
                    </a:p>
                  </a:txBody>
                  <a:tcPr marL="0" marR="0" marT="0" marB="0" anchor="ctr">
                    <a:solidFill>
                      <a:schemeClr val="accent4">
                        <a:lumMod val="40000"/>
                        <a:lumOff val="60000"/>
                      </a:schemeClr>
                    </a:solidFill>
                  </a:tcPr>
                </a:tc>
                <a:tc>
                  <a:txBody>
                    <a:bodyPr/>
                    <a:lstStyle/>
                    <a:p>
                      <a:pPr marL="0" algn="ctr" defTabSz="914400" rtl="0" eaLnBrk="1" fontAlgn="ctr" latinLnBrk="0" hangingPunct="1"/>
                      <a:r>
                        <a:rPr lang="ru-RU" sz="18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83,4</a:t>
                      </a:r>
                    </a:p>
                  </a:txBody>
                  <a:tcPr marL="0" marR="0" marT="0" marB="0" anchor="ctr">
                    <a:solidFill>
                      <a:schemeClr val="accent4">
                        <a:lumMod val="40000"/>
                        <a:lumOff val="60000"/>
                      </a:schemeClr>
                    </a:solidFill>
                  </a:tcPr>
                </a:tc>
                <a:tc>
                  <a:txBody>
                    <a:bodyPr/>
                    <a:lstStyle/>
                    <a:p>
                      <a:pPr marL="0" algn="ctr" defTabSz="914400" rtl="0" eaLnBrk="1" fontAlgn="ctr" latinLnBrk="0" hangingPunct="1"/>
                      <a:r>
                        <a:rPr lang="en-US" sz="18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113,2</a:t>
                      </a:r>
                      <a:endParaRPr lang="ru-RU" sz="1800" b="0" i="0" u="none" strike="noStrike" kern="1200" dirty="0">
                        <a:solidFill>
                          <a:schemeClr val="tx1"/>
                        </a:solidFill>
                        <a:effectLst/>
                        <a:latin typeface="Bookman Old Style" panose="02050604050505020204" pitchFamily="18" charset="0"/>
                        <a:ea typeface="+mn-ea"/>
                        <a:cs typeface="Times New Roman" panose="02020603050405020304" pitchFamily="18" charset="0"/>
                      </a:endParaRPr>
                    </a:p>
                  </a:txBody>
                  <a:tcPr marL="0" marR="0" marT="0" marB="0" anchor="ctr">
                    <a:solidFill>
                      <a:schemeClr val="accent4">
                        <a:lumMod val="40000"/>
                        <a:lumOff val="60000"/>
                      </a:schemeClr>
                    </a:solidFill>
                  </a:tcPr>
                </a:tc>
                <a:tc>
                  <a:txBody>
                    <a:bodyPr/>
                    <a:lstStyle/>
                    <a:p>
                      <a:pPr marL="0" algn="ctr" defTabSz="914400" rtl="0" eaLnBrk="1" fontAlgn="ctr" latinLnBrk="0" hangingPunct="1"/>
                      <a:r>
                        <a:rPr lang="ru-RU" sz="18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2,58</a:t>
                      </a:r>
                    </a:p>
                  </a:txBody>
                  <a:tcPr marL="0" marR="0" marT="0" marB="0" anchor="ctr">
                    <a:solidFill>
                      <a:schemeClr val="accent4">
                        <a:lumMod val="40000"/>
                        <a:lumOff val="60000"/>
                      </a:schemeClr>
                    </a:solidFill>
                  </a:tcPr>
                </a:tc>
                <a:extLst>
                  <a:ext uri="{0D108BD9-81ED-4DB2-BD59-A6C34878D82A}">
                    <a16:rowId xmlns:a16="http://schemas.microsoft.com/office/drawing/2014/main" xmlns="" val="10001"/>
                  </a:ext>
                </a:extLst>
              </a:tr>
              <a:tr h="5096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Национальная оборона</a:t>
                      </a:r>
                    </a:p>
                  </a:txBody>
                  <a:tcPr>
                    <a:solidFill>
                      <a:schemeClr val="accent3">
                        <a:tint val="20000"/>
                        <a:alpha val="80000"/>
                      </a:schemeClr>
                    </a:solidFill>
                  </a:tcPr>
                </a:tc>
                <a:tc>
                  <a:txBody>
                    <a:bodyPr/>
                    <a:lstStyle/>
                    <a:p>
                      <a:pPr marL="0" algn="ctr" defTabSz="914400" rtl="0" eaLnBrk="1" fontAlgn="ctr" latinLnBrk="0" hangingPunct="1"/>
                      <a:r>
                        <a:rPr lang="ru-RU" sz="18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0,31</a:t>
                      </a:r>
                    </a:p>
                  </a:txBody>
                  <a:tcPr marL="0" marR="0" marT="0" marB="0" anchor="ctr"/>
                </a:tc>
                <a:tc>
                  <a:txBody>
                    <a:bodyPr/>
                    <a:lstStyle/>
                    <a:p>
                      <a:pPr marL="0" algn="ctr" defTabSz="914400" rtl="0" eaLnBrk="1" fontAlgn="ctr" latinLnBrk="0" hangingPunct="1"/>
                      <a:r>
                        <a:rPr lang="ru-RU" sz="18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0,35</a:t>
                      </a:r>
                    </a:p>
                  </a:txBody>
                  <a:tcPr marL="0" marR="0" marT="0" marB="0" anchor="ctr"/>
                </a:tc>
                <a:tc>
                  <a:txBody>
                    <a:bodyPr/>
                    <a:lstStyle/>
                    <a:p>
                      <a:pPr marL="0" algn="ctr" defTabSz="914400" rtl="0" eaLnBrk="1" fontAlgn="ctr" latinLnBrk="0" hangingPunct="1"/>
                      <a:r>
                        <a:rPr lang="ru-RU" sz="18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100</a:t>
                      </a:r>
                    </a:p>
                  </a:txBody>
                  <a:tcPr marL="0" marR="0" marT="0" marB="0" anchor="ctr"/>
                </a:tc>
                <a:tc>
                  <a:txBody>
                    <a:bodyPr/>
                    <a:lstStyle/>
                    <a:p>
                      <a:pPr marL="0" algn="ctr" defTabSz="914400" rtl="0" eaLnBrk="1" fontAlgn="ctr" latinLnBrk="0" hangingPunct="1"/>
                      <a:r>
                        <a:rPr lang="en-US" sz="18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112,9</a:t>
                      </a:r>
                      <a:endParaRPr lang="ru-RU" sz="1800" b="0" i="0" u="none" strike="noStrike" kern="1200" dirty="0">
                        <a:solidFill>
                          <a:schemeClr val="tx1"/>
                        </a:solidFill>
                        <a:effectLst/>
                        <a:latin typeface="Bookman Old Style" panose="02050604050505020204" pitchFamily="18" charset="0"/>
                        <a:ea typeface="+mn-ea"/>
                        <a:cs typeface="Times New Roman" panose="02020603050405020304" pitchFamily="18" charset="0"/>
                      </a:endParaRPr>
                    </a:p>
                  </a:txBody>
                  <a:tcPr marL="0" marR="0" marT="0" marB="0" anchor="ctr"/>
                </a:tc>
                <a:tc>
                  <a:txBody>
                    <a:bodyPr/>
                    <a:lstStyle/>
                    <a:p>
                      <a:pPr marL="0" algn="ctr" defTabSz="914400" rtl="0" eaLnBrk="1" fontAlgn="ctr" latinLnBrk="0" hangingPunct="1"/>
                      <a:r>
                        <a:rPr lang="ru-RU" sz="18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0,04</a:t>
                      </a:r>
                    </a:p>
                  </a:txBody>
                  <a:tcPr marL="0" marR="0" marT="0" marB="0" anchor="ctr"/>
                </a:tc>
                <a:extLst>
                  <a:ext uri="{0D108BD9-81ED-4DB2-BD59-A6C34878D82A}">
                    <a16:rowId xmlns:a16="http://schemas.microsoft.com/office/drawing/2014/main" xmlns="" val="10002"/>
                  </a:ext>
                </a:extLst>
              </a:tr>
              <a:tr h="6683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Национальная безопасность и правоохранительная деятельность</a:t>
                      </a:r>
                    </a:p>
                  </a:txBody>
                  <a:tcPr>
                    <a:solidFill>
                      <a:schemeClr val="accent4">
                        <a:lumMod val="40000"/>
                        <a:lumOff val="60000"/>
                      </a:schemeClr>
                    </a:solidFill>
                  </a:tcPr>
                </a:tc>
                <a:tc>
                  <a:txBody>
                    <a:bodyPr/>
                    <a:lstStyle/>
                    <a:p>
                      <a:pPr marL="0" algn="ctr" defTabSz="914400" rtl="0" eaLnBrk="1" fontAlgn="ctr" latinLnBrk="0" hangingPunct="1"/>
                      <a:r>
                        <a:rPr lang="ru-RU" sz="18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0,44</a:t>
                      </a:r>
                    </a:p>
                  </a:txBody>
                  <a:tcPr marL="0" marR="0" marT="0" marB="0" anchor="ctr">
                    <a:solidFill>
                      <a:schemeClr val="accent4">
                        <a:lumMod val="40000"/>
                        <a:lumOff val="60000"/>
                      </a:schemeClr>
                    </a:solidFill>
                  </a:tcPr>
                </a:tc>
                <a:tc>
                  <a:txBody>
                    <a:bodyPr/>
                    <a:lstStyle/>
                    <a:p>
                      <a:pPr marL="0" algn="ctr" defTabSz="914400" rtl="0" eaLnBrk="1" fontAlgn="ctr" latinLnBrk="0" hangingPunct="1"/>
                      <a:r>
                        <a:rPr lang="ru-RU" sz="18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0,5</a:t>
                      </a:r>
                    </a:p>
                  </a:txBody>
                  <a:tcPr marL="0" marR="0" marT="0" marB="0" anchor="ctr">
                    <a:solidFill>
                      <a:schemeClr val="accent4">
                        <a:lumMod val="40000"/>
                        <a:lumOff val="60000"/>
                      </a:schemeClr>
                    </a:solidFill>
                  </a:tcPr>
                </a:tc>
                <a:tc>
                  <a:txBody>
                    <a:bodyPr/>
                    <a:lstStyle/>
                    <a:p>
                      <a:pPr marL="0" algn="ctr" defTabSz="914400" rtl="0" eaLnBrk="1" fontAlgn="ctr" latinLnBrk="0" hangingPunct="1"/>
                      <a:r>
                        <a:rPr lang="ru-RU" sz="18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100</a:t>
                      </a:r>
                    </a:p>
                  </a:txBody>
                  <a:tcPr marL="0" marR="0" marT="0" marB="0" anchor="ctr">
                    <a:solidFill>
                      <a:schemeClr val="accent4">
                        <a:lumMod val="40000"/>
                        <a:lumOff val="60000"/>
                      </a:schemeClr>
                    </a:solidFill>
                  </a:tcPr>
                </a:tc>
                <a:tc>
                  <a:txBody>
                    <a:bodyPr/>
                    <a:lstStyle/>
                    <a:p>
                      <a:pPr marL="0" algn="ctr" defTabSz="914400" rtl="0" eaLnBrk="1" fontAlgn="ctr" latinLnBrk="0" hangingPunct="1"/>
                      <a:r>
                        <a:rPr lang="en-US" sz="18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113,6</a:t>
                      </a:r>
                      <a:endParaRPr lang="ru-RU" sz="1800" b="0" i="0" u="none" strike="noStrike" kern="1200" dirty="0">
                        <a:solidFill>
                          <a:schemeClr val="tx1"/>
                        </a:solidFill>
                        <a:effectLst/>
                        <a:latin typeface="Bookman Old Style" panose="02050604050505020204" pitchFamily="18" charset="0"/>
                        <a:ea typeface="+mn-ea"/>
                        <a:cs typeface="Times New Roman" panose="02020603050405020304" pitchFamily="18" charset="0"/>
                      </a:endParaRPr>
                    </a:p>
                  </a:txBody>
                  <a:tcPr marL="0" marR="0" marT="0" marB="0" anchor="ctr">
                    <a:solidFill>
                      <a:schemeClr val="accent4">
                        <a:lumMod val="40000"/>
                        <a:lumOff val="60000"/>
                      </a:schemeClr>
                    </a:solidFill>
                  </a:tcPr>
                </a:tc>
                <a:tc>
                  <a:txBody>
                    <a:bodyPr/>
                    <a:lstStyle/>
                    <a:p>
                      <a:pPr marL="0" algn="ctr" defTabSz="914400" rtl="0" eaLnBrk="1" fontAlgn="ctr" latinLnBrk="0" hangingPunct="1"/>
                      <a:r>
                        <a:rPr lang="ru-RU" sz="18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0,06</a:t>
                      </a:r>
                    </a:p>
                  </a:txBody>
                  <a:tcPr marL="0" marR="0" marT="0" marB="0" anchor="ctr">
                    <a:solidFill>
                      <a:schemeClr val="accent4">
                        <a:lumMod val="40000"/>
                        <a:lumOff val="60000"/>
                      </a:schemeClr>
                    </a:solidFill>
                  </a:tcPr>
                </a:tc>
                <a:extLst>
                  <a:ext uri="{0D108BD9-81ED-4DB2-BD59-A6C34878D82A}">
                    <a16:rowId xmlns:a16="http://schemas.microsoft.com/office/drawing/2014/main" xmlns="" val="10003"/>
                  </a:ext>
                </a:extLst>
              </a:tr>
              <a:tr h="5906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Национальная экономика</a:t>
                      </a:r>
                    </a:p>
                  </a:txBody>
                  <a:tcPr/>
                </a:tc>
                <a:tc>
                  <a:txBody>
                    <a:bodyPr/>
                    <a:lstStyle/>
                    <a:p>
                      <a:pPr marL="0" algn="ctr" defTabSz="914400" rtl="0" eaLnBrk="1" fontAlgn="ctr" latinLnBrk="0" hangingPunct="1"/>
                      <a:r>
                        <a:rPr lang="ru-RU" sz="18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12,49</a:t>
                      </a:r>
                    </a:p>
                  </a:txBody>
                  <a:tcPr marL="0" marR="0" marT="0" marB="0" anchor="ctr"/>
                </a:tc>
                <a:tc>
                  <a:txBody>
                    <a:bodyPr/>
                    <a:lstStyle/>
                    <a:p>
                      <a:pPr marL="0" algn="ctr" defTabSz="914400" rtl="0" eaLnBrk="1" fontAlgn="ctr" latinLnBrk="0" hangingPunct="1"/>
                      <a:r>
                        <a:rPr lang="ru-RU" sz="18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67,87</a:t>
                      </a:r>
                    </a:p>
                  </a:txBody>
                  <a:tcPr marL="0" marR="0" marT="0" marB="0" anchor="ctr"/>
                </a:tc>
                <a:tc>
                  <a:txBody>
                    <a:bodyPr/>
                    <a:lstStyle/>
                    <a:p>
                      <a:pPr marL="0" algn="ctr" defTabSz="914400" rtl="0" eaLnBrk="1" fontAlgn="ctr" latinLnBrk="0" hangingPunct="1"/>
                      <a:r>
                        <a:rPr lang="ru-RU" sz="18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98,51</a:t>
                      </a:r>
                    </a:p>
                  </a:txBody>
                  <a:tcPr marL="0" marR="0" marT="0" marB="0" anchor="ctr"/>
                </a:tc>
                <a:tc>
                  <a:txBody>
                    <a:bodyPr/>
                    <a:lstStyle/>
                    <a:p>
                      <a:pPr marL="0" algn="ctr" defTabSz="914400" rtl="0" eaLnBrk="1" fontAlgn="ctr" latinLnBrk="0" hangingPunct="1"/>
                      <a:r>
                        <a:rPr lang="en-US" sz="18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543,4</a:t>
                      </a:r>
                      <a:endParaRPr lang="ru-RU" sz="1800" b="0" i="0" u="none" strike="noStrike" kern="1200" dirty="0">
                        <a:solidFill>
                          <a:schemeClr val="tx1"/>
                        </a:solidFill>
                        <a:effectLst/>
                        <a:latin typeface="Bookman Old Style" panose="02050604050505020204" pitchFamily="18" charset="0"/>
                        <a:ea typeface="+mn-ea"/>
                        <a:cs typeface="Times New Roman" panose="02020603050405020304" pitchFamily="18" charset="0"/>
                      </a:endParaRPr>
                    </a:p>
                  </a:txBody>
                  <a:tcPr marL="0" marR="0" marT="0" marB="0" anchor="ctr"/>
                </a:tc>
                <a:tc>
                  <a:txBody>
                    <a:bodyPr/>
                    <a:lstStyle/>
                    <a:p>
                      <a:pPr marL="0" algn="ctr" defTabSz="914400" rtl="0" eaLnBrk="1" fontAlgn="ctr" latinLnBrk="0" hangingPunct="1"/>
                      <a:r>
                        <a:rPr lang="ru-RU" sz="18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55,38</a:t>
                      </a:r>
                    </a:p>
                  </a:txBody>
                  <a:tcPr marL="0" marR="0" marT="0" marB="0" anchor="ctr"/>
                </a:tc>
                <a:extLst>
                  <a:ext uri="{0D108BD9-81ED-4DB2-BD59-A6C34878D82A}">
                    <a16:rowId xmlns:a16="http://schemas.microsoft.com/office/drawing/2014/main" xmlns="" val="10004"/>
                  </a:ext>
                </a:extLst>
              </a:tr>
              <a:tr h="3819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Жилищно-коммунальное хозяйство</a:t>
                      </a:r>
                    </a:p>
                  </a:txBody>
                  <a:tcPr>
                    <a:solidFill>
                      <a:schemeClr val="accent4">
                        <a:lumMod val="40000"/>
                        <a:lumOff val="60000"/>
                      </a:schemeClr>
                    </a:solidFill>
                  </a:tcPr>
                </a:tc>
                <a:tc>
                  <a:txBody>
                    <a:bodyPr/>
                    <a:lstStyle/>
                    <a:p>
                      <a:pPr marL="0" algn="ctr" defTabSz="914400" rtl="0" eaLnBrk="1" fontAlgn="ctr" latinLnBrk="0" hangingPunct="1"/>
                      <a:r>
                        <a:rPr lang="ru-RU" sz="1800" b="0" i="0" u="none" strike="noStrike" kern="1200" dirty="0" smtClean="0">
                          <a:solidFill>
                            <a:schemeClr val="tx1"/>
                          </a:solidFill>
                          <a:effectLst/>
                          <a:latin typeface="Bookman Old Style" panose="02050604050505020204" pitchFamily="18" charset="0"/>
                          <a:ea typeface="+mn-ea"/>
                          <a:cs typeface="Times New Roman" panose="02020603050405020304" pitchFamily="18" charset="0"/>
                        </a:rPr>
                        <a:t>80,55</a:t>
                      </a:r>
                      <a:endParaRPr lang="ru-RU" sz="1800" b="0" i="0" u="none" strike="noStrike" kern="1200" dirty="0">
                        <a:solidFill>
                          <a:schemeClr val="tx1"/>
                        </a:solidFill>
                        <a:effectLst/>
                        <a:latin typeface="Bookman Old Style" panose="02050604050505020204" pitchFamily="18" charset="0"/>
                        <a:ea typeface="+mn-ea"/>
                        <a:cs typeface="Times New Roman" panose="02020603050405020304" pitchFamily="18" charset="0"/>
                      </a:endParaRPr>
                    </a:p>
                  </a:txBody>
                  <a:tcPr marL="0" marR="0" marT="0" marB="0" anchor="ctr">
                    <a:solidFill>
                      <a:schemeClr val="accent4">
                        <a:lumMod val="40000"/>
                        <a:lumOff val="60000"/>
                      </a:schemeClr>
                    </a:solidFill>
                  </a:tcPr>
                </a:tc>
                <a:tc>
                  <a:txBody>
                    <a:bodyPr/>
                    <a:lstStyle/>
                    <a:p>
                      <a:pPr marL="0" algn="ctr" defTabSz="914400" rtl="0" eaLnBrk="1" fontAlgn="ctr" latinLnBrk="0" hangingPunct="1"/>
                      <a:r>
                        <a:rPr lang="ru-RU" sz="18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72,35</a:t>
                      </a:r>
                    </a:p>
                  </a:txBody>
                  <a:tcPr marL="0" marR="0" marT="0" marB="0" anchor="ctr">
                    <a:solidFill>
                      <a:schemeClr val="accent4">
                        <a:lumMod val="40000"/>
                        <a:lumOff val="60000"/>
                      </a:schemeClr>
                    </a:solidFill>
                  </a:tcPr>
                </a:tc>
                <a:tc>
                  <a:txBody>
                    <a:bodyPr/>
                    <a:lstStyle/>
                    <a:p>
                      <a:pPr marL="0" algn="ctr" defTabSz="914400" rtl="0" eaLnBrk="1" fontAlgn="ctr" latinLnBrk="0" hangingPunct="1"/>
                      <a:r>
                        <a:rPr lang="ru-RU" sz="18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94,15</a:t>
                      </a:r>
                    </a:p>
                  </a:txBody>
                  <a:tcPr marL="0" marR="0" marT="0" marB="0" anchor="ctr">
                    <a:solidFill>
                      <a:schemeClr val="accent4">
                        <a:lumMod val="40000"/>
                        <a:lumOff val="60000"/>
                      </a:schemeClr>
                    </a:solidFill>
                  </a:tcPr>
                </a:tc>
                <a:tc>
                  <a:txBody>
                    <a:bodyPr/>
                    <a:lstStyle/>
                    <a:p>
                      <a:pPr marL="0" algn="ctr" defTabSz="914400" rtl="0" eaLnBrk="1" fontAlgn="ctr" latinLnBrk="0" hangingPunct="1"/>
                      <a:r>
                        <a:rPr lang="en-US" sz="18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89,83</a:t>
                      </a:r>
                      <a:endParaRPr lang="ru-RU" sz="1800" b="0" i="0" u="none" strike="noStrike" kern="1200" dirty="0">
                        <a:solidFill>
                          <a:schemeClr val="tx1"/>
                        </a:solidFill>
                        <a:effectLst/>
                        <a:latin typeface="Bookman Old Style" panose="02050604050505020204" pitchFamily="18" charset="0"/>
                        <a:ea typeface="+mn-ea"/>
                        <a:cs typeface="Times New Roman" panose="02020603050405020304" pitchFamily="18" charset="0"/>
                      </a:endParaRPr>
                    </a:p>
                  </a:txBody>
                  <a:tcPr marL="0" marR="0" marT="0" marB="0" anchor="ctr">
                    <a:solidFill>
                      <a:schemeClr val="accent4">
                        <a:lumMod val="40000"/>
                        <a:lumOff val="60000"/>
                      </a:schemeClr>
                    </a:solidFill>
                  </a:tcPr>
                </a:tc>
                <a:tc>
                  <a:txBody>
                    <a:bodyPr/>
                    <a:lstStyle/>
                    <a:p>
                      <a:pPr marL="0" algn="ctr" defTabSz="914400" rtl="0" eaLnBrk="1" fontAlgn="ctr" latinLnBrk="0" hangingPunct="1"/>
                      <a:r>
                        <a:rPr lang="ru-RU" sz="18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-8,19</a:t>
                      </a:r>
                    </a:p>
                  </a:txBody>
                  <a:tcPr marL="0" marR="0" marT="0" marB="0" anchor="ctr">
                    <a:solidFill>
                      <a:schemeClr val="accent4">
                        <a:lumMod val="40000"/>
                        <a:lumOff val="60000"/>
                      </a:schemeClr>
                    </a:solidFill>
                  </a:tcPr>
                </a:tc>
                <a:extLst>
                  <a:ext uri="{0D108BD9-81ED-4DB2-BD59-A6C34878D82A}">
                    <a16:rowId xmlns:a16="http://schemas.microsoft.com/office/drawing/2014/main" xmlns="" val="10005"/>
                  </a:ext>
                </a:extLst>
              </a:tr>
              <a:tr h="378094">
                <a:tc>
                  <a:txBody>
                    <a:bodyPr/>
                    <a:lstStyle/>
                    <a:p>
                      <a:pPr algn="l" fontAlgn="auto">
                        <a:lnSpc>
                          <a:spcPts val="1600"/>
                        </a:lnSpc>
                        <a:spcBef>
                          <a:spcPts val="0"/>
                        </a:spcBef>
                        <a:spcAft>
                          <a:spcPts val="0"/>
                        </a:spcAft>
                        <a:defRPr/>
                      </a:pPr>
                      <a:r>
                        <a:rPr lang="ru-RU" sz="18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Образование</a:t>
                      </a:r>
                    </a:p>
                  </a:txBody>
                  <a:tcPr/>
                </a:tc>
                <a:tc>
                  <a:txBody>
                    <a:bodyPr/>
                    <a:lstStyle/>
                    <a:p>
                      <a:pPr marL="0" algn="ctr" defTabSz="914400" rtl="0" eaLnBrk="1" fontAlgn="ctr" latinLnBrk="0" hangingPunct="1"/>
                      <a:r>
                        <a:rPr lang="ru-RU" sz="18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0,72</a:t>
                      </a:r>
                    </a:p>
                  </a:txBody>
                  <a:tcPr marL="0" marR="0" marT="0" marB="0" anchor="ctr"/>
                </a:tc>
                <a:tc>
                  <a:txBody>
                    <a:bodyPr/>
                    <a:lstStyle/>
                    <a:p>
                      <a:pPr marL="0" algn="ctr" defTabSz="914400" rtl="0" eaLnBrk="1" fontAlgn="ctr" latinLnBrk="0" hangingPunct="1"/>
                      <a:r>
                        <a:rPr lang="ru-RU" sz="18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0,96</a:t>
                      </a:r>
                    </a:p>
                  </a:txBody>
                  <a:tcPr marL="0" marR="0" marT="0" marB="0" anchor="ctr"/>
                </a:tc>
                <a:tc>
                  <a:txBody>
                    <a:bodyPr/>
                    <a:lstStyle/>
                    <a:p>
                      <a:pPr marL="0" algn="ctr" defTabSz="914400" rtl="0" eaLnBrk="1" fontAlgn="ctr" latinLnBrk="0" hangingPunct="1"/>
                      <a:r>
                        <a:rPr lang="ru-RU" sz="18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98,17</a:t>
                      </a:r>
                    </a:p>
                  </a:txBody>
                  <a:tcPr marL="0" marR="0" marT="0" marB="0" anchor="ctr"/>
                </a:tc>
                <a:tc>
                  <a:txBody>
                    <a:bodyPr/>
                    <a:lstStyle/>
                    <a:p>
                      <a:pPr marL="0" algn="ctr" defTabSz="914400" rtl="0" eaLnBrk="1" fontAlgn="ctr" latinLnBrk="0" hangingPunct="1"/>
                      <a:r>
                        <a:rPr lang="en-US" sz="18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133,3</a:t>
                      </a:r>
                      <a:endParaRPr lang="ru-RU" sz="1800" b="0" i="0" u="none" strike="noStrike" kern="1200" dirty="0">
                        <a:solidFill>
                          <a:schemeClr val="tx1"/>
                        </a:solidFill>
                        <a:effectLst/>
                        <a:latin typeface="Bookman Old Style" panose="02050604050505020204" pitchFamily="18" charset="0"/>
                        <a:ea typeface="+mn-ea"/>
                        <a:cs typeface="Times New Roman" panose="02020603050405020304" pitchFamily="18" charset="0"/>
                      </a:endParaRPr>
                    </a:p>
                  </a:txBody>
                  <a:tcPr marL="0" marR="0" marT="0" marB="0" anchor="ctr"/>
                </a:tc>
                <a:tc>
                  <a:txBody>
                    <a:bodyPr/>
                    <a:lstStyle/>
                    <a:p>
                      <a:pPr marL="0" algn="ctr" defTabSz="914400" rtl="0" eaLnBrk="1" fontAlgn="ctr" latinLnBrk="0" hangingPunct="1"/>
                      <a:r>
                        <a:rPr lang="ru-RU" sz="18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0,24</a:t>
                      </a:r>
                    </a:p>
                  </a:txBody>
                  <a:tcPr marL="0" marR="0" marT="0" marB="0" anchor="ctr"/>
                </a:tc>
                <a:extLst>
                  <a:ext uri="{0D108BD9-81ED-4DB2-BD59-A6C34878D82A}">
                    <a16:rowId xmlns:a16="http://schemas.microsoft.com/office/drawing/2014/main" xmlns="" val="10006"/>
                  </a:ext>
                </a:extLst>
              </a:tr>
              <a:tr h="4246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Культура, кинематография</a:t>
                      </a:r>
                    </a:p>
                  </a:txBody>
                  <a:tcPr>
                    <a:solidFill>
                      <a:schemeClr val="accent4">
                        <a:lumMod val="40000"/>
                        <a:lumOff val="60000"/>
                      </a:schemeClr>
                    </a:solidFill>
                  </a:tcPr>
                </a:tc>
                <a:tc>
                  <a:txBody>
                    <a:bodyPr/>
                    <a:lstStyle/>
                    <a:p>
                      <a:pPr marL="0" algn="ctr" defTabSz="914400" rtl="0" eaLnBrk="1" fontAlgn="ctr" latinLnBrk="0" hangingPunct="1"/>
                      <a:r>
                        <a:rPr lang="ru-RU" sz="18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14,27</a:t>
                      </a:r>
                    </a:p>
                  </a:txBody>
                  <a:tcPr marL="0" marR="0" marT="0" marB="0" anchor="ctr">
                    <a:solidFill>
                      <a:schemeClr val="accent4">
                        <a:lumMod val="40000"/>
                        <a:lumOff val="60000"/>
                      </a:schemeClr>
                    </a:solidFill>
                  </a:tcPr>
                </a:tc>
                <a:tc>
                  <a:txBody>
                    <a:bodyPr/>
                    <a:lstStyle/>
                    <a:p>
                      <a:pPr marL="0" algn="ctr" defTabSz="914400" rtl="0" eaLnBrk="1" fontAlgn="ctr" latinLnBrk="0" hangingPunct="1"/>
                      <a:r>
                        <a:rPr lang="ru-RU" sz="18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18,79</a:t>
                      </a:r>
                    </a:p>
                  </a:txBody>
                  <a:tcPr marL="0" marR="0" marT="0" marB="0" anchor="ctr">
                    <a:solidFill>
                      <a:schemeClr val="accent4">
                        <a:lumMod val="40000"/>
                        <a:lumOff val="60000"/>
                      </a:schemeClr>
                    </a:solidFill>
                  </a:tcPr>
                </a:tc>
                <a:tc>
                  <a:txBody>
                    <a:bodyPr/>
                    <a:lstStyle/>
                    <a:p>
                      <a:pPr marL="0" algn="ctr" defTabSz="914400" rtl="0" eaLnBrk="1" fontAlgn="ctr" latinLnBrk="0" hangingPunct="1"/>
                      <a:r>
                        <a:rPr lang="ru-RU" sz="18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98,09</a:t>
                      </a:r>
                    </a:p>
                  </a:txBody>
                  <a:tcPr marL="0" marR="0" marT="0" marB="0" anchor="ctr">
                    <a:solidFill>
                      <a:schemeClr val="accent4">
                        <a:lumMod val="40000"/>
                        <a:lumOff val="60000"/>
                      </a:schemeClr>
                    </a:solidFill>
                  </a:tcPr>
                </a:tc>
                <a:tc>
                  <a:txBody>
                    <a:bodyPr/>
                    <a:lstStyle/>
                    <a:p>
                      <a:pPr marL="0" algn="ctr" defTabSz="914400" rtl="0" eaLnBrk="1" fontAlgn="ctr" latinLnBrk="0" hangingPunct="1"/>
                      <a:r>
                        <a:rPr lang="en-US" sz="18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131,7</a:t>
                      </a:r>
                      <a:endParaRPr lang="ru-RU" sz="1800" b="0" i="0" u="none" strike="noStrike" kern="1200" dirty="0">
                        <a:solidFill>
                          <a:schemeClr val="tx1"/>
                        </a:solidFill>
                        <a:effectLst/>
                        <a:latin typeface="Bookman Old Style" panose="02050604050505020204" pitchFamily="18" charset="0"/>
                        <a:ea typeface="+mn-ea"/>
                        <a:cs typeface="Times New Roman" panose="02020603050405020304" pitchFamily="18" charset="0"/>
                      </a:endParaRPr>
                    </a:p>
                  </a:txBody>
                  <a:tcPr marL="0" marR="0" marT="0" marB="0" anchor="ctr">
                    <a:solidFill>
                      <a:schemeClr val="accent4">
                        <a:lumMod val="40000"/>
                        <a:lumOff val="60000"/>
                      </a:schemeClr>
                    </a:solidFill>
                  </a:tcPr>
                </a:tc>
                <a:tc>
                  <a:txBody>
                    <a:bodyPr/>
                    <a:lstStyle/>
                    <a:p>
                      <a:pPr marL="0" algn="ctr" defTabSz="914400" rtl="0" eaLnBrk="1" fontAlgn="ctr" latinLnBrk="0" hangingPunct="1"/>
                      <a:r>
                        <a:rPr lang="ru-RU" sz="18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4,52</a:t>
                      </a:r>
                    </a:p>
                  </a:txBody>
                  <a:tcPr marL="0" marR="0" marT="0" marB="0" anchor="ctr">
                    <a:solidFill>
                      <a:schemeClr val="accent4">
                        <a:lumMod val="40000"/>
                        <a:lumOff val="60000"/>
                      </a:schemeClr>
                    </a:solidFill>
                  </a:tcPr>
                </a:tc>
                <a:extLst>
                  <a:ext uri="{0D108BD9-81ED-4DB2-BD59-A6C34878D82A}">
                    <a16:rowId xmlns:a16="http://schemas.microsoft.com/office/drawing/2014/main" xmlns="" val="10007"/>
                  </a:ext>
                </a:extLst>
              </a:tr>
              <a:tr h="3819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Социальная политика</a:t>
                      </a:r>
                    </a:p>
                  </a:txBody>
                  <a:tcPr/>
                </a:tc>
                <a:tc>
                  <a:txBody>
                    <a:bodyPr/>
                    <a:lstStyle/>
                    <a:p>
                      <a:pPr marL="0" algn="ctr" defTabSz="914400" rtl="0" eaLnBrk="1" fontAlgn="ctr" latinLnBrk="0" hangingPunct="1"/>
                      <a:r>
                        <a:rPr lang="ru-RU" sz="18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0,9</a:t>
                      </a:r>
                    </a:p>
                  </a:txBody>
                  <a:tcPr marL="0" marR="0" marT="0" marB="0" anchor="ctr"/>
                </a:tc>
                <a:tc>
                  <a:txBody>
                    <a:bodyPr/>
                    <a:lstStyle/>
                    <a:p>
                      <a:pPr marL="0" algn="ctr" defTabSz="914400" rtl="0" eaLnBrk="1" fontAlgn="ctr" latinLnBrk="0" hangingPunct="1"/>
                      <a:r>
                        <a:rPr lang="ru-RU" sz="18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1,0</a:t>
                      </a:r>
                    </a:p>
                  </a:txBody>
                  <a:tcPr marL="0" marR="0" marT="0" marB="0" anchor="ctr"/>
                </a:tc>
                <a:tc>
                  <a:txBody>
                    <a:bodyPr/>
                    <a:lstStyle/>
                    <a:p>
                      <a:pPr marL="0" algn="ctr" defTabSz="914400" rtl="0" eaLnBrk="1" fontAlgn="ctr" latinLnBrk="0" hangingPunct="1"/>
                      <a:r>
                        <a:rPr lang="ru-RU" sz="18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95,07</a:t>
                      </a:r>
                    </a:p>
                  </a:txBody>
                  <a:tcPr marL="0" marR="0" marT="0" marB="0" anchor="ctr"/>
                </a:tc>
                <a:tc>
                  <a:txBody>
                    <a:bodyPr/>
                    <a:lstStyle/>
                    <a:p>
                      <a:pPr marL="0" algn="ctr" defTabSz="914400" rtl="0" eaLnBrk="1" fontAlgn="ctr" latinLnBrk="0" hangingPunct="1"/>
                      <a:r>
                        <a:rPr lang="en-US" sz="18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111,1</a:t>
                      </a:r>
                      <a:endParaRPr lang="ru-RU" sz="1800" b="0" i="0" u="none" strike="noStrike" kern="1200" dirty="0">
                        <a:solidFill>
                          <a:schemeClr val="tx1"/>
                        </a:solidFill>
                        <a:effectLst/>
                        <a:latin typeface="Bookman Old Style" panose="02050604050505020204" pitchFamily="18" charset="0"/>
                        <a:ea typeface="+mn-ea"/>
                        <a:cs typeface="Times New Roman" panose="02020603050405020304" pitchFamily="18" charset="0"/>
                      </a:endParaRPr>
                    </a:p>
                  </a:txBody>
                  <a:tcPr marL="0" marR="0" marT="0" marB="0" anchor="ctr"/>
                </a:tc>
                <a:tc>
                  <a:txBody>
                    <a:bodyPr/>
                    <a:lstStyle/>
                    <a:p>
                      <a:pPr marL="0" algn="ctr" defTabSz="914400" rtl="0" eaLnBrk="1" fontAlgn="ctr" latinLnBrk="0" hangingPunct="1"/>
                      <a:r>
                        <a:rPr lang="ru-RU" sz="18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0,1</a:t>
                      </a:r>
                    </a:p>
                  </a:txBody>
                  <a:tcPr marL="0" marR="0" marT="0" marB="0" anchor="ctr"/>
                </a:tc>
                <a:extLst>
                  <a:ext uri="{0D108BD9-81ED-4DB2-BD59-A6C34878D82A}">
                    <a16:rowId xmlns:a16="http://schemas.microsoft.com/office/drawing/2014/main" xmlns="" val="10008"/>
                  </a:ext>
                </a:extLst>
              </a:tr>
              <a:tr h="4418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Физическая культура и спорт</a:t>
                      </a:r>
                    </a:p>
                  </a:txBody>
                  <a:tcPr>
                    <a:solidFill>
                      <a:schemeClr val="accent4">
                        <a:lumMod val="40000"/>
                        <a:lumOff val="60000"/>
                      </a:schemeClr>
                    </a:solidFill>
                  </a:tcPr>
                </a:tc>
                <a:tc>
                  <a:txBody>
                    <a:bodyPr/>
                    <a:lstStyle/>
                    <a:p>
                      <a:pPr marL="0" algn="ctr" defTabSz="914400" rtl="0" eaLnBrk="1" fontAlgn="ctr" latinLnBrk="0" hangingPunct="1"/>
                      <a:r>
                        <a:rPr lang="ru-RU" sz="18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1,22</a:t>
                      </a:r>
                    </a:p>
                  </a:txBody>
                  <a:tcPr marL="0" marR="0" marT="0" marB="0" anchor="ctr">
                    <a:solidFill>
                      <a:schemeClr val="accent4">
                        <a:lumMod val="40000"/>
                        <a:lumOff val="60000"/>
                      </a:schemeClr>
                    </a:solidFill>
                  </a:tcPr>
                </a:tc>
                <a:tc>
                  <a:txBody>
                    <a:bodyPr/>
                    <a:lstStyle/>
                    <a:p>
                      <a:pPr marL="0" algn="ctr" defTabSz="914400" rtl="0" eaLnBrk="1" fontAlgn="ctr" latinLnBrk="0" hangingPunct="1"/>
                      <a:r>
                        <a:rPr lang="ru-RU" sz="18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1,15</a:t>
                      </a:r>
                    </a:p>
                  </a:txBody>
                  <a:tcPr marL="0" marR="0" marT="0" marB="0" anchor="ctr">
                    <a:solidFill>
                      <a:schemeClr val="accent4">
                        <a:lumMod val="40000"/>
                        <a:lumOff val="60000"/>
                      </a:schemeClr>
                    </a:solidFill>
                  </a:tcPr>
                </a:tc>
                <a:tc>
                  <a:txBody>
                    <a:bodyPr/>
                    <a:lstStyle/>
                    <a:p>
                      <a:pPr marL="0" algn="ctr" defTabSz="914400" rtl="0" eaLnBrk="1" fontAlgn="ctr" latinLnBrk="0" hangingPunct="1"/>
                      <a:r>
                        <a:rPr lang="ru-RU" sz="18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90,82</a:t>
                      </a:r>
                    </a:p>
                  </a:txBody>
                  <a:tcPr marL="0" marR="0" marT="0" marB="0" anchor="ctr">
                    <a:solidFill>
                      <a:schemeClr val="accent4">
                        <a:lumMod val="40000"/>
                        <a:lumOff val="60000"/>
                      </a:schemeClr>
                    </a:solidFill>
                  </a:tcPr>
                </a:tc>
                <a:tc>
                  <a:txBody>
                    <a:bodyPr/>
                    <a:lstStyle/>
                    <a:p>
                      <a:pPr marL="0" algn="ctr" defTabSz="914400" rtl="0" eaLnBrk="1" fontAlgn="ctr" latinLnBrk="0" hangingPunct="1"/>
                      <a:r>
                        <a:rPr lang="en-US" sz="18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94,3</a:t>
                      </a:r>
                      <a:endParaRPr lang="ru-RU" sz="1800" b="0" i="0" u="none" strike="noStrike" kern="1200" dirty="0">
                        <a:solidFill>
                          <a:schemeClr val="tx1"/>
                        </a:solidFill>
                        <a:effectLst/>
                        <a:latin typeface="Bookman Old Style" panose="02050604050505020204" pitchFamily="18" charset="0"/>
                        <a:ea typeface="+mn-ea"/>
                        <a:cs typeface="Times New Roman" panose="02020603050405020304" pitchFamily="18" charset="0"/>
                      </a:endParaRPr>
                    </a:p>
                  </a:txBody>
                  <a:tcPr marL="0" marR="0" marT="0" marB="0" anchor="ctr">
                    <a:solidFill>
                      <a:schemeClr val="accent4">
                        <a:lumMod val="40000"/>
                        <a:lumOff val="60000"/>
                      </a:schemeClr>
                    </a:solidFill>
                  </a:tcPr>
                </a:tc>
                <a:tc>
                  <a:txBody>
                    <a:bodyPr/>
                    <a:lstStyle/>
                    <a:p>
                      <a:pPr marL="0" algn="ctr" defTabSz="914400" rtl="0" eaLnBrk="1" fontAlgn="ctr" latinLnBrk="0" hangingPunct="1"/>
                      <a:r>
                        <a:rPr lang="ru-RU" sz="1800" b="0" i="0" u="none" strike="noStrike" kern="1200" dirty="0">
                          <a:solidFill>
                            <a:schemeClr val="tx1"/>
                          </a:solidFill>
                          <a:effectLst/>
                          <a:latin typeface="Bookman Old Style" panose="02050604050505020204" pitchFamily="18" charset="0"/>
                          <a:ea typeface="+mn-ea"/>
                          <a:cs typeface="Times New Roman" panose="02020603050405020304" pitchFamily="18" charset="0"/>
                        </a:rPr>
                        <a:t>-0,07</a:t>
                      </a:r>
                    </a:p>
                  </a:txBody>
                  <a:tcPr marL="0" marR="0" marT="0" marB="0" anchor="ctr">
                    <a:solidFill>
                      <a:schemeClr val="accent4">
                        <a:lumMod val="40000"/>
                        <a:lumOff val="60000"/>
                      </a:schemeClr>
                    </a:solidFill>
                  </a:tcPr>
                </a:tc>
                <a:extLst>
                  <a:ext uri="{0D108BD9-81ED-4DB2-BD59-A6C34878D82A}">
                    <a16:rowId xmlns:a16="http://schemas.microsoft.com/office/drawing/2014/main" xmlns="" val="10009"/>
                  </a:ext>
                </a:extLst>
              </a:tr>
              <a:tr h="381905">
                <a:tc>
                  <a:txBody>
                    <a:bodyPr/>
                    <a:lstStyle/>
                    <a:p>
                      <a:r>
                        <a:rPr lang="ru-RU" sz="1800" b="1" i="0" u="none" strike="noStrike" kern="1200" dirty="0">
                          <a:solidFill>
                            <a:schemeClr val="tx1"/>
                          </a:solidFill>
                          <a:effectLst/>
                          <a:latin typeface="Bookman Old Style" panose="02050604050505020204" pitchFamily="18" charset="0"/>
                          <a:ea typeface="+mn-ea"/>
                          <a:cs typeface="Times New Roman" panose="02020603050405020304" pitchFamily="18" charset="0"/>
                        </a:rPr>
                        <a:t>ИТОГО</a:t>
                      </a:r>
                      <a:r>
                        <a:rPr lang="en-US" sz="1800" b="1" i="0" u="none" strike="noStrike" kern="1200" dirty="0">
                          <a:solidFill>
                            <a:schemeClr val="tx1"/>
                          </a:solidFill>
                          <a:effectLst/>
                          <a:latin typeface="Bookman Old Style" panose="02050604050505020204" pitchFamily="18" charset="0"/>
                          <a:ea typeface="+mn-ea"/>
                          <a:cs typeface="Times New Roman" panose="02020603050405020304" pitchFamily="18" charset="0"/>
                        </a:rPr>
                        <a:t>:</a:t>
                      </a:r>
                      <a:endParaRPr lang="ru-RU" sz="1800" b="1" i="0" u="none" strike="noStrike" kern="1200" dirty="0">
                        <a:solidFill>
                          <a:schemeClr val="tx1"/>
                        </a:solidFill>
                        <a:effectLst/>
                        <a:latin typeface="Bookman Old Style" panose="02050604050505020204" pitchFamily="18" charset="0"/>
                        <a:ea typeface="+mn-ea"/>
                        <a:cs typeface="Times New Roman" panose="02020603050405020304" pitchFamily="18" charset="0"/>
                      </a:endParaRPr>
                    </a:p>
                  </a:txBody>
                  <a:tcPr>
                    <a:solidFill>
                      <a:schemeClr val="accent1">
                        <a:lumMod val="40000"/>
                        <a:lumOff val="60000"/>
                        <a:alpha val="47000"/>
                      </a:schemeClr>
                    </a:solidFill>
                  </a:tcPr>
                </a:tc>
                <a:tc>
                  <a:txBody>
                    <a:bodyPr/>
                    <a:lstStyle/>
                    <a:p>
                      <a:pPr marL="0" algn="ctr" defTabSz="914400" rtl="0" eaLnBrk="1" fontAlgn="ctr" latinLnBrk="0" hangingPunct="1">
                        <a:spcAft>
                          <a:spcPts val="0"/>
                        </a:spcAft>
                      </a:pPr>
                      <a:r>
                        <a:rPr lang="ru-RU" sz="1800" b="1" i="0" u="none" strike="noStrike" kern="1200" dirty="0" smtClean="0">
                          <a:solidFill>
                            <a:schemeClr val="tx1"/>
                          </a:solidFill>
                          <a:effectLst/>
                          <a:latin typeface="Bookman Old Style" panose="02050604050505020204" pitchFamily="18" charset="0"/>
                          <a:ea typeface="+mn-ea"/>
                          <a:cs typeface="Times New Roman" panose="02020603050405020304" pitchFamily="18" charset="0"/>
                        </a:rPr>
                        <a:t>130,48</a:t>
                      </a:r>
                      <a:endParaRPr lang="ru-RU" sz="1800" b="1" i="0" u="none" strike="noStrike" kern="1200" dirty="0">
                        <a:solidFill>
                          <a:schemeClr val="tx1"/>
                        </a:solidFill>
                        <a:effectLst/>
                        <a:latin typeface="Bookman Old Style" panose="02050604050505020204" pitchFamily="18" charset="0"/>
                        <a:ea typeface="+mn-ea"/>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marL="0" algn="ctr" defTabSz="914400" rtl="0" eaLnBrk="1" fontAlgn="ctr" latinLnBrk="0" hangingPunct="1">
                        <a:spcAft>
                          <a:spcPts val="0"/>
                        </a:spcAft>
                      </a:pPr>
                      <a:r>
                        <a:rPr lang="ru-RU" sz="1800" b="1" i="0" u="none" strike="noStrike" kern="1200" dirty="0">
                          <a:solidFill>
                            <a:schemeClr val="tx1"/>
                          </a:solidFill>
                          <a:effectLst/>
                          <a:latin typeface="Bookman Old Style" panose="02050604050505020204" pitchFamily="18" charset="0"/>
                          <a:ea typeface="+mn-ea"/>
                          <a:cs typeface="Times New Roman" panose="02020603050405020304" pitchFamily="18" charset="0"/>
                        </a:rPr>
                        <a:t>185,13</a:t>
                      </a:r>
                    </a:p>
                  </a:txBody>
                  <a:tcPr marL="68580" marR="68580" marT="0" marB="0" anchor="ctr">
                    <a:solidFill>
                      <a:schemeClr val="accent1">
                        <a:lumMod val="40000"/>
                        <a:lumOff val="60000"/>
                      </a:schemeClr>
                    </a:solidFill>
                  </a:tcPr>
                </a:tc>
                <a:tc>
                  <a:txBody>
                    <a:bodyPr/>
                    <a:lstStyle/>
                    <a:p>
                      <a:pPr marL="0" algn="ctr" defTabSz="914400" rtl="0" eaLnBrk="1" fontAlgn="ctr" latinLnBrk="0" hangingPunct="1"/>
                      <a:r>
                        <a:rPr lang="ru-RU" sz="1800" b="1" i="0" u="none" strike="noStrike" kern="1200" dirty="0">
                          <a:solidFill>
                            <a:schemeClr val="tx1"/>
                          </a:solidFill>
                          <a:effectLst/>
                          <a:latin typeface="Bookman Old Style" panose="02050604050505020204" pitchFamily="18" charset="0"/>
                          <a:ea typeface="+mn-ea"/>
                          <a:cs typeface="Times New Roman" panose="02020603050405020304" pitchFamily="18" charset="0"/>
                        </a:rPr>
                        <a:t>94,64</a:t>
                      </a:r>
                    </a:p>
                  </a:txBody>
                  <a:tcPr marL="0" marR="0" marT="0" marB="0" anchor="ctr">
                    <a:solidFill>
                      <a:schemeClr val="accent1">
                        <a:lumMod val="40000"/>
                        <a:lumOff val="60000"/>
                      </a:schemeClr>
                    </a:solidFill>
                  </a:tcPr>
                </a:tc>
                <a:tc>
                  <a:txBody>
                    <a:bodyPr/>
                    <a:lstStyle/>
                    <a:p>
                      <a:pPr marL="0" algn="ctr" defTabSz="914400" rtl="0" eaLnBrk="1" fontAlgn="ctr" latinLnBrk="0" hangingPunct="1"/>
                      <a:r>
                        <a:rPr lang="en-US" sz="1800" b="1" i="0" u="none" strike="noStrike" kern="1200" dirty="0">
                          <a:solidFill>
                            <a:schemeClr val="tx1"/>
                          </a:solidFill>
                          <a:effectLst/>
                          <a:latin typeface="Bookman Old Style" panose="02050604050505020204" pitchFamily="18" charset="0"/>
                          <a:ea typeface="+mn-ea"/>
                          <a:cs typeface="Times New Roman" panose="02020603050405020304" pitchFamily="18" charset="0"/>
                        </a:rPr>
                        <a:t>141,9</a:t>
                      </a:r>
                      <a:endParaRPr lang="ru-RU" sz="1800" b="1" i="0" u="none" strike="noStrike" kern="1200" dirty="0">
                        <a:solidFill>
                          <a:schemeClr val="tx1"/>
                        </a:solidFill>
                        <a:effectLst/>
                        <a:latin typeface="Bookman Old Style" panose="02050604050505020204" pitchFamily="18" charset="0"/>
                        <a:ea typeface="+mn-ea"/>
                        <a:cs typeface="Times New Roman" panose="02020603050405020304" pitchFamily="18" charset="0"/>
                      </a:endParaRPr>
                    </a:p>
                  </a:txBody>
                  <a:tcPr marL="0" marR="0" marT="0" marB="0" anchor="ctr">
                    <a:solidFill>
                      <a:schemeClr val="accent1">
                        <a:lumMod val="40000"/>
                        <a:lumOff val="60000"/>
                      </a:schemeClr>
                    </a:solidFill>
                  </a:tcPr>
                </a:tc>
                <a:tc>
                  <a:txBody>
                    <a:bodyPr/>
                    <a:lstStyle/>
                    <a:p>
                      <a:pPr marL="0" algn="ctr" defTabSz="914400" rtl="0" eaLnBrk="1" fontAlgn="ctr" latinLnBrk="0" hangingPunct="1"/>
                      <a:r>
                        <a:rPr lang="ru-RU" sz="1800" b="1" i="0" u="none" strike="noStrike" kern="1200" dirty="0">
                          <a:solidFill>
                            <a:schemeClr val="tx1"/>
                          </a:solidFill>
                          <a:effectLst/>
                          <a:latin typeface="Bookman Old Style" panose="02050604050505020204" pitchFamily="18" charset="0"/>
                          <a:ea typeface="+mn-ea"/>
                          <a:cs typeface="Times New Roman" panose="02020603050405020304" pitchFamily="18" charset="0"/>
                        </a:rPr>
                        <a:t>54,66</a:t>
                      </a:r>
                    </a:p>
                  </a:txBody>
                  <a:tcPr marL="0" marR="0" marT="0" marB="0" anchor="ctr">
                    <a:solidFill>
                      <a:schemeClr val="accent1">
                        <a:lumMod val="40000"/>
                        <a:lumOff val="60000"/>
                      </a:schemeClr>
                    </a:solidFill>
                  </a:tcPr>
                </a:tc>
                <a:extLst>
                  <a:ext uri="{0D108BD9-81ED-4DB2-BD59-A6C34878D82A}">
                    <a16:rowId xmlns:a16="http://schemas.microsoft.com/office/drawing/2014/main" xmlns="" val="10012"/>
                  </a:ext>
                </a:extLst>
              </a:tr>
            </a:tbl>
          </a:graphicData>
        </a:graphic>
      </p:graphicFrame>
      <p:sp>
        <p:nvSpPr>
          <p:cNvPr id="8" name="TextBox 7"/>
          <p:cNvSpPr txBox="1"/>
          <p:nvPr/>
        </p:nvSpPr>
        <p:spPr>
          <a:xfrm>
            <a:off x="10488982" y="430887"/>
            <a:ext cx="127814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smtClean="0">
                <a:ln>
                  <a:noFill/>
                </a:ln>
                <a:solidFill>
                  <a:srgbClr val="002060"/>
                </a:solidFill>
                <a:effectLst/>
                <a:uLnTx/>
                <a:uFillTx/>
                <a:latin typeface="Bookman Old Style" panose="02050604050505020204" pitchFamily="18" charset="0"/>
                <a:ea typeface="+mn-ea"/>
                <a:cs typeface="Times New Roman" pitchFamily="18" charset="0"/>
              </a:rPr>
              <a:t>млн. </a:t>
            </a:r>
            <a:r>
              <a:rPr kumimoji="0" lang="ru-RU" sz="1600" b="0" i="0" u="none" strike="noStrike" kern="1200" cap="none" spc="0" normalizeH="0" baseline="0" noProof="0" dirty="0">
                <a:ln>
                  <a:noFill/>
                </a:ln>
                <a:solidFill>
                  <a:srgbClr val="002060"/>
                </a:solidFill>
                <a:effectLst/>
                <a:uLnTx/>
                <a:uFillTx/>
                <a:latin typeface="Bookman Old Style" panose="02050604050505020204" pitchFamily="18" charset="0"/>
                <a:ea typeface="+mn-ea"/>
                <a:cs typeface="Times New Roman" pitchFamily="18" charset="0"/>
              </a:rPr>
              <a:t>руб.</a:t>
            </a:r>
          </a:p>
        </p:txBody>
      </p:sp>
    </p:spTree>
    <p:extLst>
      <p:ext uri="{BB962C8B-B14F-4D97-AF65-F5344CB8AC3E}">
        <p14:creationId xmlns:p14="http://schemas.microsoft.com/office/powerpoint/2010/main" xmlns="" val="2276496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Прямоугольник 5"/>
          <p:cNvSpPr/>
          <p:nvPr/>
        </p:nvSpPr>
        <p:spPr>
          <a:xfrm>
            <a:off x="360065" y="0"/>
            <a:ext cx="11407061"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200" b="1" dirty="0">
                <a:solidFill>
                  <a:srgbClr val="002060"/>
                </a:solidFill>
                <a:latin typeface="Bookman Old Style" panose="02050604050505020204" pitchFamily="18" charset="0"/>
                <a:cs typeface="Times New Roman" panose="02020603050405020304" pitchFamily="18" charset="0"/>
              </a:rPr>
              <a:t>Расходы бюджета Пудомягского сельского поселения </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2200" b="1" dirty="0">
                <a:solidFill>
                  <a:srgbClr val="002060"/>
                </a:solidFill>
                <a:latin typeface="Bookman Old Style" panose="02050604050505020204" pitchFamily="18" charset="0"/>
                <a:cs typeface="Times New Roman" panose="02020603050405020304" pitchFamily="18" charset="0"/>
              </a:rPr>
              <a:t>в разрезе функциональной структуры за 2024 год</a:t>
            </a:r>
          </a:p>
        </p:txBody>
      </p:sp>
      <p:graphicFrame>
        <p:nvGraphicFramePr>
          <p:cNvPr id="3" name="Диаграмма 2"/>
          <p:cNvGraphicFramePr/>
          <p:nvPr>
            <p:extLst>
              <p:ext uri="{D42A27DB-BD31-4B8C-83A1-F6EECF244321}">
                <p14:modId xmlns:p14="http://schemas.microsoft.com/office/powerpoint/2010/main" xmlns="" val="1314731058"/>
              </p:ext>
            </p:extLst>
          </p:nvPr>
        </p:nvGraphicFramePr>
        <p:xfrm>
          <a:off x="775856" y="769440"/>
          <a:ext cx="10468466" cy="5622123"/>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2" descr="http://gmrlo.ru/img/poselki/1/pudomyagi.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932738" y="178345"/>
            <a:ext cx="896894" cy="110616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5131286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1031</TotalTime>
  <Words>1566</Words>
  <Application>Microsoft Office PowerPoint</Application>
  <PresentationFormat>Произвольный</PresentationFormat>
  <Paragraphs>573</Paragraphs>
  <Slides>17</Slides>
  <Notes>7</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Григорьева Марина Геннадьевн</dc:creator>
  <cp:lastModifiedBy>06KMN20</cp:lastModifiedBy>
  <cp:revision>96</cp:revision>
  <cp:lastPrinted>2025-03-10T07:13:55Z</cp:lastPrinted>
  <dcterms:created xsi:type="dcterms:W3CDTF">2025-02-03T12:23:04Z</dcterms:created>
  <dcterms:modified xsi:type="dcterms:W3CDTF">2025-03-14T13:19:34Z</dcterms:modified>
</cp:coreProperties>
</file>