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11B-4938-9EF5-238FC2C80CF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11B-4938-9EF5-238FC2C80CF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11B-4938-9EF5-238FC2C80C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0.23230000000000001</c:v>
                </c:pt>
                <c:pt idx="1">
                  <c:v>9.9000000000000008E-3</c:v>
                </c:pt>
                <c:pt idx="2">
                  <c:v>0.75780000000000003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0-4D34-9BF9-F50207B210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5517.24</c:v>
                </c:pt>
                <c:pt idx="1">
                  <c:v>5102.7299999999996</c:v>
                </c:pt>
                <c:pt idx="2">
                  <c:v>471.19</c:v>
                </c:pt>
                <c:pt idx="3">
                  <c:v>4294.66</c:v>
                </c:pt>
                <c:pt idx="4">
                  <c:v>18533.259999999998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7-44B0-9DC2-6E8966F291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Акцизы</c:v>
                </c:pt>
                <c:pt idx="2">
                  <c:v>ЕСН</c:v>
                </c:pt>
                <c:pt idx="3">
                  <c:v>НИФЛ</c:v>
                </c:pt>
                <c:pt idx="4">
                  <c:v>Земельный налог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4149.2</c:v>
                </c:pt>
                <c:pt idx="1">
                  <c:v>4834.2700000000004</c:v>
                </c:pt>
                <c:pt idx="2">
                  <c:v>110.09</c:v>
                </c:pt>
                <c:pt idx="3">
                  <c:v>3407.15</c:v>
                </c:pt>
                <c:pt idx="4">
                  <c:v>24911.01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A7-44B0-9DC2-6E8966F2912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4696864"/>
        <c:axId val="1944683424"/>
      </c:barChart>
      <c:catAx>
        <c:axId val="1944696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3424"/>
        <c:crosses val="autoZero"/>
        <c:auto val="1"/>
        <c:lblAlgn val="ctr"/>
        <c:lblOffset val="100"/>
        <c:noMultiLvlLbl val="0"/>
      </c:catAx>
      <c:valAx>
        <c:axId val="19446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96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spPr>
            <a:solidFill>
              <a:schemeClr val="accent1">
                <a:alpha val="88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1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1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 от сдачи в аренду</c:v>
                </c:pt>
                <c:pt idx="1">
                  <c:v>Прочие поступления</c:v>
                </c:pt>
                <c:pt idx="2">
                  <c:v>Доходы от реализацции иного имущества</c:v>
                </c:pt>
                <c:pt idx="3">
                  <c:v>Доходы от продажи з/у</c:v>
                </c:pt>
                <c:pt idx="4">
                  <c:v>иные штрафы</c:v>
                </c:pt>
                <c:pt idx="5">
                  <c:v>Невыясненные</c:v>
                </c:pt>
                <c:pt idx="6">
                  <c:v>Прочие неналоговые поступления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143.63999999999999</c:v>
                </c:pt>
                <c:pt idx="1">
                  <c:v>1139.3399999999999</c:v>
                </c:pt>
                <c:pt idx="2">
                  <c:v>11450.34</c:v>
                </c:pt>
                <c:pt idx="3">
                  <c:v>22727.17</c:v>
                </c:pt>
                <c:pt idx="4">
                  <c:v>2</c:v>
                </c:pt>
                <c:pt idx="5">
                  <c:v>-4.5999999999999996</c:v>
                </c:pt>
                <c:pt idx="6">
                  <c:v>23.56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55-4A7B-88B1-3F2E35F38F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г.2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Доходы от сдачи в аренду</c:v>
                </c:pt>
                <c:pt idx="1">
                  <c:v>Прочие поступления</c:v>
                </c:pt>
                <c:pt idx="2">
                  <c:v>Доходы от реализацции иного имущества</c:v>
                </c:pt>
                <c:pt idx="3">
                  <c:v>Доходы от продажи з/у</c:v>
                </c:pt>
                <c:pt idx="4">
                  <c:v>иные штрафы</c:v>
                </c:pt>
                <c:pt idx="5">
                  <c:v>Невыясненные</c:v>
                </c:pt>
                <c:pt idx="6">
                  <c:v>Прочие неналоговые поступления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127.74</c:v>
                </c:pt>
                <c:pt idx="1">
                  <c:v>961.66</c:v>
                </c:pt>
                <c:pt idx="2">
                  <c:v>440</c:v>
                </c:pt>
                <c:pt idx="3">
                  <c:v>0</c:v>
                </c:pt>
                <c:pt idx="4">
                  <c:v>74.040000000000006</c:v>
                </c:pt>
                <c:pt idx="5">
                  <c:v>4.09</c:v>
                </c:pt>
                <c:pt idx="6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55-4A7B-88B1-3F2E35F38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1944692064"/>
        <c:axId val="1944681984"/>
        <c:axId val="0"/>
      </c:bar3DChart>
      <c:catAx>
        <c:axId val="1944692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4681984"/>
        <c:crosses val="autoZero"/>
        <c:auto val="1"/>
        <c:lblAlgn val="ctr"/>
        <c:lblOffset val="100"/>
        <c:noMultiLvlLbl val="0"/>
      </c:catAx>
      <c:valAx>
        <c:axId val="194468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4469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dk1">
        <a:lumMod val="75000"/>
        <a:lumOff val="25000"/>
      </a:schemeClr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26585.200000000001</c:v>
                </c:pt>
                <c:pt idx="1">
                  <c:v>44095.1</c:v>
                </c:pt>
                <c:pt idx="2">
                  <c:v>318.12</c:v>
                </c:pt>
                <c:pt idx="3">
                  <c:v>8288.0300000000007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1-4711-88EB-E5BFE8E074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22709.5</c:v>
                </c:pt>
                <c:pt idx="1">
                  <c:v>84211.05</c:v>
                </c:pt>
                <c:pt idx="2">
                  <c:v>303.12</c:v>
                </c:pt>
                <c:pt idx="3">
                  <c:v>14814.05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61-4711-88EB-E5BFE8E074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48044240"/>
        <c:axId val="1848021680"/>
        <c:axId val="1854804176"/>
      </c:bar3DChart>
      <c:catAx>
        <c:axId val="18480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  <c:auto val="1"/>
        <c:lblAlgn val="ctr"/>
        <c:lblOffset val="100"/>
        <c:noMultiLvlLbl val="0"/>
      </c:catAx>
      <c:valAx>
        <c:axId val="184802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44240"/>
        <c:crosses val="autoZero"/>
        <c:crossBetween val="between"/>
      </c:valAx>
      <c:serAx>
        <c:axId val="1854804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48021680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19580.25</c:v>
                </c:pt>
                <c:pt idx="1">
                  <c:v>314.60000000000002</c:v>
                </c:pt>
                <c:pt idx="2">
                  <c:v>441.84</c:v>
                </c:pt>
                <c:pt idx="3">
                  <c:v>12492.16</c:v>
                </c:pt>
                <c:pt idx="4">
                  <c:v>80544.67</c:v>
                </c:pt>
                <c:pt idx="5">
                  <c:v>720.2</c:v>
                </c:pt>
                <c:pt idx="6">
                  <c:v>14270.87</c:v>
                </c:pt>
                <c:pt idx="7">
                  <c:v>899.97</c:v>
                </c:pt>
                <c:pt idx="8">
                  <c:v>1220.46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7-444B-B7E8-65B08AB032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  <a:sp3d/>
          </c:spPr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17589.73</c:v>
                </c:pt>
                <c:pt idx="1">
                  <c:v>299.60000000000002</c:v>
                </c:pt>
                <c:pt idx="2">
                  <c:v>200</c:v>
                </c:pt>
                <c:pt idx="3">
                  <c:v>15846.82</c:v>
                </c:pt>
                <c:pt idx="4">
                  <c:v>115178.6</c:v>
                </c:pt>
                <c:pt idx="5">
                  <c:v>748.58</c:v>
                </c:pt>
                <c:pt idx="6">
                  <c:v>12062.44</c:v>
                </c:pt>
                <c:pt idx="7">
                  <c:v>829.5</c:v>
                </c:pt>
                <c:pt idx="8">
                  <c:v>1054.33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E7-444B-B7E8-65B08AB032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89837056"/>
        <c:axId val="2089835136"/>
        <c:axId val="1758111984"/>
      </c:bar3DChart>
      <c:catAx>
        <c:axId val="2089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  <c:auto val="1"/>
        <c:lblAlgn val="ctr"/>
        <c:lblOffset val="100"/>
        <c:noMultiLvlLbl val="0"/>
      </c:catAx>
      <c:valAx>
        <c:axId val="20898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7056"/>
        <c:crosses val="autoZero"/>
        <c:crossBetween val="between"/>
      </c:valAx>
      <c:serAx>
        <c:axId val="1758111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9835136"/>
        <c:crosses val="autoZero"/>
      </c:ser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7DFDB-4EB7-4ABE-B8C8-8469B2E2EE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C0F800-E86A-45E9-B901-2AEB899646F4}">
      <dgm:prSet phldrT="[Текст]"/>
      <dgm:spPr/>
      <dgm:t>
        <a:bodyPr/>
        <a:lstStyle/>
        <a:p>
          <a:r>
            <a:rPr lang="ru-RU" dirty="0"/>
            <a:t>1 этап</a:t>
          </a:r>
        </a:p>
      </dgm:t>
    </dgm:pt>
    <dgm:pt modelId="{764A7B4A-0D44-49AE-8534-38A5E87FB534}" type="parTrans" cxnId="{2016E7A4-3B77-4B52-86C4-438AD87438BA}">
      <dgm:prSet/>
      <dgm:spPr/>
      <dgm:t>
        <a:bodyPr/>
        <a:lstStyle/>
        <a:p>
          <a:endParaRPr lang="ru-RU"/>
        </a:p>
      </dgm:t>
    </dgm:pt>
    <dgm:pt modelId="{6A274307-CF2D-4B7B-9F11-939F0AB89623}" type="sibTrans" cxnId="{2016E7A4-3B77-4B52-86C4-438AD87438BA}">
      <dgm:prSet/>
      <dgm:spPr/>
      <dgm:t>
        <a:bodyPr/>
        <a:lstStyle/>
        <a:p>
          <a:endParaRPr lang="ru-RU"/>
        </a:p>
      </dgm:t>
    </dgm:pt>
    <dgm:pt modelId="{83EAE934-9AD1-4E9B-9032-3C8E3C353E20}">
      <dgm:prSet phldrT="[Текст]"/>
      <dgm:spPr/>
      <dgm:t>
        <a:bodyPr/>
        <a:lstStyle/>
        <a:p>
          <a:endParaRPr lang="ru-RU" dirty="0"/>
        </a:p>
      </dgm:t>
    </dgm:pt>
    <dgm:pt modelId="{6B5E4FF1-BB98-4AC1-8E56-C367C5416100}" type="parTrans" cxnId="{71AEAA5F-D3A0-49E3-9B0C-088A2DA448EE}">
      <dgm:prSet/>
      <dgm:spPr/>
      <dgm:t>
        <a:bodyPr/>
        <a:lstStyle/>
        <a:p>
          <a:endParaRPr lang="ru-RU"/>
        </a:p>
      </dgm:t>
    </dgm:pt>
    <dgm:pt modelId="{90D319B3-8A8D-4CE2-93AD-7D753305C9D8}" type="sibTrans" cxnId="{71AEAA5F-D3A0-49E3-9B0C-088A2DA448EE}">
      <dgm:prSet/>
      <dgm:spPr/>
      <dgm:t>
        <a:bodyPr/>
        <a:lstStyle/>
        <a:p>
          <a:endParaRPr lang="ru-RU"/>
        </a:p>
      </dgm:t>
    </dgm:pt>
    <dgm:pt modelId="{8022CEFE-75A4-413F-8C1D-F02AB46B3F45}">
      <dgm:prSet phldrT="[Текст]"/>
      <dgm:spPr/>
      <dgm:t>
        <a:bodyPr/>
        <a:lstStyle/>
        <a:p>
          <a:r>
            <a:rPr lang="ru-RU" dirty="0"/>
            <a:t>3 этап</a:t>
          </a:r>
        </a:p>
      </dgm:t>
    </dgm:pt>
    <dgm:pt modelId="{16982133-F795-4796-9593-8D3515CEC82E}" type="parTrans" cxnId="{100420C6-2D61-4DAA-9F30-27CFA6155335}">
      <dgm:prSet/>
      <dgm:spPr/>
      <dgm:t>
        <a:bodyPr/>
        <a:lstStyle/>
        <a:p>
          <a:endParaRPr lang="ru-RU"/>
        </a:p>
      </dgm:t>
    </dgm:pt>
    <dgm:pt modelId="{3F170ABD-109F-4D73-B28B-63496438F45D}" type="sibTrans" cxnId="{100420C6-2D61-4DAA-9F30-27CFA6155335}">
      <dgm:prSet/>
      <dgm:spPr/>
      <dgm:t>
        <a:bodyPr/>
        <a:lstStyle/>
        <a:p>
          <a:endParaRPr lang="ru-RU"/>
        </a:p>
      </dgm:t>
    </dgm:pt>
    <dgm:pt modelId="{46CA64BA-5C29-46CC-A816-35F45449CD3B}">
      <dgm:prSet/>
      <dgm:spPr/>
      <dgm:t>
        <a:bodyPr/>
        <a:lstStyle/>
        <a:p>
          <a:r>
            <a:rPr lang="ru-RU" dirty="0"/>
            <a:t>2 этап</a:t>
          </a:r>
        </a:p>
      </dgm:t>
    </dgm:pt>
    <dgm:pt modelId="{3BD91BAE-2651-4EE3-9370-02CEE506FC1C}" type="parTrans" cxnId="{DC193277-3DE1-40F9-878C-7453E8F19F8D}">
      <dgm:prSet/>
      <dgm:spPr/>
      <dgm:t>
        <a:bodyPr/>
        <a:lstStyle/>
        <a:p>
          <a:endParaRPr lang="ru-RU"/>
        </a:p>
      </dgm:t>
    </dgm:pt>
    <dgm:pt modelId="{35B61B03-3F47-4F0B-817B-A2249391A83F}" type="sibTrans" cxnId="{DC193277-3DE1-40F9-878C-7453E8F19F8D}">
      <dgm:prSet/>
      <dgm:spPr/>
      <dgm:t>
        <a:bodyPr/>
        <a:lstStyle/>
        <a:p>
          <a:endParaRPr lang="ru-RU"/>
        </a:p>
      </dgm:t>
    </dgm:pt>
    <dgm:pt modelId="{0D4888A9-46E4-452B-8ECB-A32C71D01866}">
      <dgm:prSet/>
      <dgm:spPr/>
      <dgm:t>
        <a:bodyPr/>
        <a:lstStyle/>
        <a:p>
          <a:pPr algn="ctr"/>
          <a:r>
            <a:rPr lang="ru-RU" dirty="0"/>
            <a:t>Составление проекта бюджета</a:t>
          </a:r>
        </a:p>
      </dgm:t>
    </dgm:pt>
    <dgm:pt modelId="{8BE506FC-61A9-48E9-8CDD-6080C64C5634}" type="parTrans" cxnId="{7C8AAB0E-CED8-4907-A88F-1F320EE0E3F1}">
      <dgm:prSet/>
      <dgm:spPr/>
      <dgm:t>
        <a:bodyPr/>
        <a:lstStyle/>
        <a:p>
          <a:endParaRPr lang="ru-RU"/>
        </a:p>
      </dgm:t>
    </dgm:pt>
    <dgm:pt modelId="{4E28ABF4-26B8-43B9-AB15-7173C7A2DEE6}" type="sibTrans" cxnId="{7C8AAB0E-CED8-4907-A88F-1F320EE0E3F1}">
      <dgm:prSet/>
      <dgm:spPr/>
      <dgm:t>
        <a:bodyPr/>
        <a:lstStyle/>
        <a:p>
          <a:endParaRPr lang="ru-RU"/>
        </a:p>
      </dgm:t>
    </dgm:pt>
    <dgm:pt modelId="{E623906C-BB08-4C96-B324-DB8C679F534A}">
      <dgm:prSet/>
      <dgm:spPr/>
      <dgm:t>
        <a:bodyPr/>
        <a:lstStyle/>
        <a:p>
          <a:pPr algn="l"/>
          <a:endParaRPr lang="ru-RU" dirty="0"/>
        </a:p>
      </dgm:t>
    </dgm:pt>
    <dgm:pt modelId="{CCAA00D4-85D5-4B8F-85FD-18360991A7A8}" type="parTrans" cxnId="{3204C815-485F-41AD-BEDC-EAEC7268F57B}">
      <dgm:prSet/>
      <dgm:spPr/>
      <dgm:t>
        <a:bodyPr/>
        <a:lstStyle/>
        <a:p>
          <a:endParaRPr lang="ru-RU"/>
        </a:p>
      </dgm:t>
    </dgm:pt>
    <dgm:pt modelId="{7D89D609-E6FE-433E-9AD0-226F68247651}" type="sibTrans" cxnId="{3204C815-485F-41AD-BEDC-EAEC7268F57B}">
      <dgm:prSet/>
      <dgm:spPr/>
      <dgm:t>
        <a:bodyPr/>
        <a:lstStyle/>
        <a:p>
          <a:endParaRPr lang="ru-RU"/>
        </a:p>
      </dgm:t>
    </dgm:pt>
    <dgm:pt modelId="{C2841404-EAF8-476E-B2C1-C8A3D10F20FA}">
      <dgm:prSet/>
      <dgm:spPr/>
      <dgm:t>
        <a:bodyPr/>
        <a:lstStyle/>
        <a:p>
          <a:r>
            <a:rPr lang="ru-RU" dirty="0"/>
            <a:t>Рассмотрение проекта бюджета</a:t>
          </a:r>
        </a:p>
      </dgm:t>
    </dgm:pt>
    <dgm:pt modelId="{899A30D1-A23C-48F5-A135-B8F329BDA82D}" type="parTrans" cxnId="{5B23C102-3849-4ED4-A8DA-497BB38B6749}">
      <dgm:prSet/>
      <dgm:spPr/>
      <dgm:t>
        <a:bodyPr/>
        <a:lstStyle/>
        <a:p>
          <a:endParaRPr lang="ru-RU"/>
        </a:p>
      </dgm:t>
    </dgm:pt>
    <dgm:pt modelId="{F2C3C82B-1976-41E0-AFD3-1F9CA4FA37FF}" type="sibTrans" cxnId="{5B23C102-3849-4ED4-A8DA-497BB38B6749}">
      <dgm:prSet/>
      <dgm:spPr/>
      <dgm:t>
        <a:bodyPr/>
        <a:lstStyle/>
        <a:p>
          <a:endParaRPr lang="ru-RU"/>
        </a:p>
      </dgm:t>
    </dgm:pt>
    <dgm:pt modelId="{24816DCE-8196-4A14-B73D-DAD30845CF5A}">
      <dgm:prSet/>
      <dgm:spPr/>
      <dgm:t>
        <a:bodyPr/>
        <a:lstStyle/>
        <a:p>
          <a:endParaRPr lang="ru-RU" dirty="0"/>
        </a:p>
      </dgm:t>
    </dgm:pt>
    <dgm:pt modelId="{D5BC5D1A-CAA2-41FC-9253-D1B9EF597334}" type="parTrans" cxnId="{C0EA96F9-B522-4A80-A4A3-5B01F421D37D}">
      <dgm:prSet/>
      <dgm:spPr/>
      <dgm:t>
        <a:bodyPr/>
        <a:lstStyle/>
        <a:p>
          <a:endParaRPr lang="ru-RU"/>
        </a:p>
      </dgm:t>
    </dgm:pt>
    <dgm:pt modelId="{1D38504F-3CBB-46D3-9F8B-DC3588E34C3D}" type="sibTrans" cxnId="{C0EA96F9-B522-4A80-A4A3-5B01F421D37D}">
      <dgm:prSet/>
      <dgm:spPr/>
      <dgm:t>
        <a:bodyPr/>
        <a:lstStyle/>
        <a:p>
          <a:endParaRPr lang="ru-RU"/>
        </a:p>
      </dgm:t>
    </dgm:pt>
    <dgm:pt modelId="{FF55F605-8005-442F-BBB6-2FE20A578C24}">
      <dgm:prSet/>
      <dgm:spPr/>
      <dgm:t>
        <a:bodyPr/>
        <a:lstStyle/>
        <a:p>
          <a:r>
            <a:rPr lang="ru-RU"/>
            <a:t>Утверждение бюджета</a:t>
          </a:r>
        </a:p>
      </dgm:t>
    </dgm:pt>
    <dgm:pt modelId="{CD0F00CF-6FAD-4D69-827F-3CA9030074E1}" type="parTrans" cxnId="{F25C3663-1736-4FC3-BB91-5E00071E1CAC}">
      <dgm:prSet/>
      <dgm:spPr/>
      <dgm:t>
        <a:bodyPr/>
        <a:lstStyle/>
        <a:p>
          <a:endParaRPr lang="ru-RU"/>
        </a:p>
      </dgm:t>
    </dgm:pt>
    <dgm:pt modelId="{3C6BD37A-1877-4364-8D91-B1BB4CBCA80C}" type="sibTrans" cxnId="{F25C3663-1736-4FC3-BB91-5E00071E1CAC}">
      <dgm:prSet/>
      <dgm:spPr/>
      <dgm:t>
        <a:bodyPr/>
        <a:lstStyle/>
        <a:p>
          <a:endParaRPr lang="ru-RU"/>
        </a:p>
      </dgm:t>
    </dgm:pt>
    <dgm:pt modelId="{DE1505B7-175D-4BDC-8758-C48BC2227086}">
      <dgm:prSet/>
      <dgm:spPr/>
      <dgm:t>
        <a:bodyPr/>
        <a:lstStyle/>
        <a:p>
          <a:endParaRPr lang="ru-RU"/>
        </a:p>
      </dgm:t>
    </dgm:pt>
    <dgm:pt modelId="{4F72A715-34AB-4F96-84BF-502ABA569A1E}" type="parTrans" cxnId="{BD6B5317-3077-4753-A24C-84BC61172010}">
      <dgm:prSet/>
      <dgm:spPr/>
      <dgm:t>
        <a:bodyPr/>
        <a:lstStyle/>
        <a:p>
          <a:endParaRPr lang="ru-RU"/>
        </a:p>
      </dgm:t>
    </dgm:pt>
    <dgm:pt modelId="{5812234E-537A-4467-9D7F-4FBFA2E34AA0}" type="sibTrans" cxnId="{BD6B5317-3077-4753-A24C-84BC61172010}">
      <dgm:prSet/>
      <dgm:spPr/>
      <dgm:t>
        <a:bodyPr/>
        <a:lstStyle/>
        <a:p>
          <a:endParaRPr lang="ru-RU"/>
        </a:p>
      </dgm:t>
    </dgm:pt>
    <dgm:pt modelId="{0C88C470-5A9E-4112-9FC7-9C55D9302241}" type="pres">
      <dgm:prSet presAssocID="{31E7DFDB-4EB7-4ABE-B8C8-8469B2E2EE84}" presName="linearFlow" presStyleCnt="0">
        <dgm:presLayoutVars>
          <dgm:dir/>
          <dgm:animLvl val="lvl"/>
          <dgm:resizeHandles val="exact"/>
        </dgm:presLayoutVars>
      </dgm:prSet>
      <dgm:spPr/>
    </dgm:pt>
    <dgm:pt modelId="{BE40B82D-66A5-4D2B-9F56-5952443EBFDE}" type="pres">
      <dgm:prSet presAssocID="{D4C0F800-E86A-45E9-B901-2AEB899646F4}" presName="composite" presStyleCnt="0"/>
      <dgm:spPr/>
    </dgm:pt>
    <dgm:pt modelId="{DFDEB352-7B7F-4153-9E5D-C8805922B007}" type="pres">
      <dgm:prSet presAssocID="{D4C0F800-E86A-45E9-B901-2AEB899646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1F40222-8D30-4677-B066-9F9C817BF354}" type="pres">
      <dgm:prSet presAssocID="{D4C0F800-E86A-45E9-B901-2AEB899646F4}" presName="descendantText" presStyleLbl="alignAcc1" presStyleIdx="0" presStyleCnt="3">
        <dgm:presLayoutVars>
          <dgm:bulletEnabled val="1"/>
        </dgm:presLayoutVars>
      </dgm:prSet>
      <dgm:spPr/>
    </dgm:pt>
    <dgm:pt modelId="{0E9A3243-5761-473A-AF5B-D6209A80D5E2}" type="pres">
      <dgm:prSet presAssocID="{6A274307-CF2D-4B7B-9F11-939F0AB89623}" presName="sp" presStyleCnt="0"/>
      <dgm:spPr/>
    </dgm:pt>
    <dgm:pt modelId="{87D7A596-4D60-4EFE-A7B4-63A88C4BAFD6}" type="pres">
      <dgm:prSet presAssocID="{46CA64BA-5C29-46CC-A816-35F45449CD3B}" presName="composite" presStyleCnt="0"/>
      <dgm:spPr/>
    </dgm:pt>
    <dgm:pt modelId="{ECCF3FA5-E826-4A73-B775-ED3A876D9F66}" type="pres">
      <dgm:prSet presAssocID="{46CA64BA-5C29-46CC-A816-35F45449CD3B}" presName="parentText" presStyleLbl="alignNode1" presStyleIdx="1" presStyleCnt="3" custLinFactNeighborY="0">
        <dgm:presLayoutVars>
          <dgm:chMax val="1"/>
          <dgm:bulletEnabled val="1"/>
        </dgm:presLayoutVars>
      </dgm:prSet>
      <dgm:spPr/>
    </dgm:pt>
    <dgm:pt modelId="{D8009AF8-937F-4CD0-96EA-A99D6824346F}" type="pres">
      <dgm:prSet presAssocID="{46CA64BA-5C29-46CC-A816-35F45449CD3B}" presName="descendantText" presStyleLbl="alignAcc1" presStyleIdx="1" presStyleCnt="3">
        <dgm:presLayoutVars>
          <dgm:bulletEnabled val="1"/>
        </dgm:presLayoutVars>
      </dgm:prSet>
      <dgm:spPr/>
    </dgm:pt>
    <dgm:pt modelId="{7A8383B0-9C81-42BA-BD4C-A8808E596B32}" type="pres">
      <dgm:prSet presAssocID="{35B61B03-3F47-4F0B-817B-A2249391A83F}" presName="sp" presStyleCnt="0"/>
      <dgm:spPr/>
    </dgm:pt>
    <dgm:pt modelId="{BA0B821A-413F-44BB-ADAA-C49201ACF3CE}" type="pres">
      <dgm:prSet presAssocID="{8022CEFE-75A4-413F-8C1D-F02AB46B3F45}" presName="composite" presStyleCnt="0"/>
      <dgm:spPr/>
    </dgm:pt>
    <dgm:pt modelId="{0CFFA18B-438B-42FE-988B-24B3A2138392}" type="pres">
      <dgm:prSet presAssocID="{8022CEFE-75A4-413F-8C1D-F02AB46B3F4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6A96C30-6962-414D-9B18-362CE5E8AD38}" type="pres">
      <dgm:prSet presAssocID="{8022CEFE-75A4-413F-8C1D-F02AB46B3F45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4619601-F812-41BD-9BEC-540791467269}" type="presOf" srcId="{31E7DFDB-4EB7-4ABE-B8C8-8469B2E2EE84}" destId="{0C88C470-5A9E-4112-9FC7-9C55D9302241}" srcOrd="0" destOrd="0" presId="urn:microsoft.com/office/officeart/2005/8/layout/chevron2"/>
    <dgm:cxn modelId="{5B23C102-3849-4ED4-A8DA-497BB38B6749}" srcId="{46CA64BA-5C29-46CC-A816-35F45449CD3B}" destId="{C2841404-EAF8-476E-B2C1-C8A3D10F20FA}" srcOrd="1" destOrd="0" parTransId="{899A30D1-A23C-48F5-A135-B8F329BDA82D}" sibTransId="{F2C3C82B-1976-41E0-AFD3-1F9CA4FA37FF}"/>
    <dgm:cxn modelId="{79BA3908-7C9D-4871-AE0E-8B1C5B34B455}" type="presOf" srcId="{24816DCE-8196-4A14-B73D-DAD30845CF5A}" destId="{D8009AF8-937F-4CD0-96EA-A99D6824346F}" srcOrd="0" destOrd="2" presId="urn:microsoft.com/office/officeart/2005/8/layout/chevron2"/>
    <dgm:cxn modelId="{7C8AAB0E-CED8-4907-A88F-1F320EE0E3F1}" srcId="{D4C0F800-E86A-45E9-B901-2AEB899646F4}" destId="{0D4888A9-46E4-452B-8ECB-A32C71D01866}" srcOrd="0" destOrd="0" parTransId="{8BE506FC-61A9-48E9-8CDD-6080C64C5634}" sibTransId="{4E28ABF4-26B8-43B9-AB15-7173C7A2DEE6}"/>
    <dgm:cxn modelId="{3204C815-485F-41AD-BEDC-EAEC7268F57B}" srcId="{D4C0F800-E86A-45E9-B901-2AEB899646F4}" destId="{E623906C-BB08-4C96-B324-DB8C679F534A}" srcOrd="1" destOrd="0" parTransId="{CCAA00D4-85D5-4B8F-85FD-18360991A7A8}" sibTransId="{7D89D609-E6FE-433E-9AD0-226F68247651}"/>
    <dgm:cxn modelId="{BD6B5317-3077-4753-A24C-84BC61172010}" srcId="{8022CEFE-75A4-413F-8C1D-F02AB46B3F45}" destId="{DE1505B7-175D-4BDC-8758-C48BC2227086}" srcOrd="1" destOrd="0" parTransId="{4F72A715-34AB-4F96-84BF-502ABA569A1E}" sibTransId="{5812234E-537A-4467-9D7F-4FBFA2E34AA0}"/>
    <dgm:cxn modelId="{71AEAA5F-D3A0-49E3-9B0C-088A2DA448EE}" srcId="{46CA64BA-5C29-46CC-A816-35F45449CD3B}" destId="{83EAE934-9AD1-4E9B-9032-3C8E3C353E20}" srcOrd="0" destOrd="0" parTransId="{6B5E4FF1-BB98-4AC1-8E56-C367C5416100}" sibTransId="{90D319B3-8A8D-4CE2-93AD-7D753305C9D8}"/>
    <dgm:cxn modelId="{F25C3663-1736-4FC3-BB91-5E00071E1CAC}" srcId="{8022CEFE-75A4-413F-8C1D-F02AB46B3F45}" destId="{FF55F605-8005-442F-BBB6-2FE20A578C24}" srcOrd="0" destOrd="0" parTransId="{CD0F00CF-6FAD-4D69-827F-3CA9030074E1}" sibTransId="{3C6BD37A-1877-4364-8D91-B1BB4CBCA80C}"/>
    <dgm:cxn modelId="{EE293465-5C07-4FFC-96D6-AE0D9C3835BD}" type="presOf" srcId="{FF55F605-8005-442F-BBB6-2FE20A578C24}" destId="{66A96C30-6962-414D-9B18-362CE5E8AD38}" srcOrd="0" destOrd="0" presId="urn:microsoft.com/office/officeart/2005/8/layout/chevron2"/>
    <dgm:cxn modelId="{0F66E06D-F3D8-48BC-B1EF-DE5CB4834685}" type="presOf" srcId="{8022CEFE-75A4-413F-8C1D-F02AB46B3F45}" destId="{0CFFA18B-438B-42FE-988B-24B3A2138392}" srcOrd="0" destOrd="0" presId="urn:microsoft.com/office/officeart/2005/8/layout/chevron2"/>
    <dgm:cxn modelId="{DC193277-3DE1-40F9-878C-7453E8F19F8D}" srcId="{31E7DFDB-4EB7-4ABE-B8C8-8469B2E2EE84}" destId="{46CA64BA-5C29-46CC-A816-35F45449CD3B}" srcOrd="1" destOrd="0" parTransId="{3BD91BAE-2651-4EE3-9370-02CEE506FC1C}" sibTransId="{35B61B03-3F47-4F0B-817B-A2249391A83F}"/>
    <dgm:cxn modelId="{7BB222A2-20F3-4249-8162-1D5622E6BBC1}" type="presOf" srcId="{DE1505B7-175D-4BDC-8758-C48BC2227086}" destId="{66A96C30-6962-414D-9B18-362CE5E8AD38}" srcOrd="0" destOrd="1" presId="urn:microsoft.com/office/officeart/2005/8/layout/chevron2"/>
    <dgm:cxn modelId="{2016E7A4-3B77-4B52-86C4-438AD87438BA}" srcId="{31E7DFDB-4EB7-4ABE-B8C8-8469B2E2EE84}" destId="{D4C0F800-E86A-45E9-B901-2AEB899646F4}" srcOrd="0" destOrd="0" parTransId="{764A7B4A-0D44-49AE-8534-38A5E87FB534}" sibTransId="{6A274307-CF2D-4B7B-9F11-939F0AB89623}"/>
    <dgm:cxn modelId="{2EE933AD-24D9-4CD7-87EE-333BF664BF23}" type="presOf" srcId="{E623906C-BB08-4C96-B324-DB8C679F534A}" destId="{31F40222-8D30-4677-B066-9F9C817BF354}" srcOrd="0" destOrd="1" presId="urn:microsoft.com/office/officeart/2005/8/layout/chevron2"/>
    <dgm:cxn modelId="{733A49B0-918D-4845-897A-CD2EF32F3F4B}" type="presOf" srcId="{D4C0F800-E86A-45E9-B901-2AEB899646F4}" destId="{DFDEB352-7B7F-4153-9E5D-C8805922B007}" srcOrd="0" destOrd="0" presId="urn:microsoft.com/office/officeart/2005/8/layout/chevron2"/>
    <dgm:cxn modelId="{6142F0B0-0F13-421A-BCB3-AC5E6DA97635}" type="presOf" srcId="{C2841404-EAF8-476E-B2C1-C8A3D10F20FA}" destId="{D8009AF8-937F-4CD0-96EA-A99D6824346F}" srcOrd="0" destOrd="1" presId="urn:microsoft.com/office/officeart/2005/8/layout/chevron2"/>
    <dgm:cxn modelId="{100420C6-2D61-4DAA-9F30-27CFA6155335}" srcId="{31E7DFDB-4EB7-4ABE-B8C8-8469B2E2EE84}" destId="{8022CEFE-75A4-413F-8C1D-F02AB46B3F45}" srcOrd="2" destOrd="0" parTransId="{16982133-F795-4796-9593-8D3515CEC82E}" sibTransId="{3F170ABD-109F-4D73-B28B-63496438F45D}"/>
    <dgm:cxn modelId="{3E8400CF-7EE4-424A-92CB-5F74CF91C9EC}" type="presOf" srcId="{46CA64BA-5C29-46CC-A816-35F45449CD3B}" destId="{ECCF3FA5-E826-4A73-B775-ED3A876D9F66}" srcOrd="0" destOrd="0" presId="urn:microsoft.com/office/officeart/2005/8/layout/chevron2"/>
    <dgm:cxn modelId="{54DC6AD7-C3A2-4FC6-9F30-55E06FA6107B}" type="presOf" srcId="{83EAE934-9AD1-4E9B-9032-3C8E3C353E20}" destId="{D8009AF8-937F-4CD0-96EA-A99D6824346F}" srcOrd="0" destOrd="0" presId="urn:microsoft.com/office/officeart/2005/8/layout/chevron2"/>
    <dgm:cxn modelId="{5C830BEE-F3B6-4E00-B3F5-3F7C4E2A39BE}" type="presOf" srcId="{0D4888A9-46E4-452B-8ECB-A32C71D01866}" destId="{31F40222-8D30-4677-B066-9F9C817BF354}" srcOrd="0" destOrd="0" presId="urn:microsoft.com/office/officeart/2005/8/layout/chevron2"/>
    <dgm:cxn modelId="{C0EA96F9-B522-4A80-A4A3-5B01F421D37D}" srcId="{46CA64BA-5C29-46CC-A816-35F45449CD3B}" destId="{24816DCE-8196-4A14-B73D-DAD30845CF5A}" srcOrd="2" destOrd="0" parTransId="{D5BC5D1A-CAA2-41FC-9253-D1B9EF597334}" sibTransId="{1D38504F-3CBB-46D3-9F8B-DC3588E34C3D}"/>
    <dgm:cxn modelId="{B77FF570-FB15-4B4A-BD95-C0ACBC301AEB}" type="presParOf" srcId="{0C88C470-5A9E-4112-9FC7-9C55D9302241}" destId="{BE40B82D-66A5-4D2B-9F56-5952443EBFDE}" srcOrd="0" destOrd="0" presId="urn:microsoft.com/office/officeart/2005/8/layout/chevron2"/>
    <dgm:cxn modelId="{FF444A35-97AB-486B-B403-CD8EC803ADAB}" type="presParOf" srcId="{BE40B82D-66A5-4D2B-9F56-5952443EBFDE}" destId="{DFDEB352-7B7F-4153-9E5D-C8805922B007}" srcOrd="0" destOrd="0" presId="urn:microsoft.com/office/officeart/2005/8/layout/chevron2"/>
    <dgm:cxn modelId="{D906B05D-5DDD-4497-8313-E8E4C03BCC80}" type="presParOf" srcId="{BE40B82D-66A5-4D2B-9F56-5952443EBFDE}" destId="{31F40222-8D30-4677-B066-9F9C817BF354}" srcOrd="1" destOrd="0" presId="urn:microsoft.com/office/officeart/2005/8/layout/chevron2"/>
    <dgm:cxn modelId="{60B30C15-8E1C-47E7-9CDF-302957B80361}" type="presParOf" srcId="{0C88C470-5A9E-4112-9FC7-9C55D9302241}" destId="{0E9A3243-5761-473A-AF5B-D6209A80D5E2}" srcOrd="1" destOrd="0" presId="urn:microsoft.com/office/officeart/2005/8/layout/chevron2"/>
    <dgm:cxn modelId="{D3581E95-DA02-46C2-B3C0-0B3926FAEC7E}" type="presParOf" srcId="{0C88C470-5A9E-4112-9FC7-9C55D9302241}" destId="{87D7A596-4D60-4EFE-A7B4-63A88C4BAFD6}" srcOrd="2" destOrd="0" presId="urn:microsoft.com/office/officeart/2005/8/layout/chevron2"/>
    <dgm:cxn modelId="{DD5DDF2E-6176-49CC-8DD1-7D9FF5896775}" type="presParOf" srcId="{87D7A596-4D60-4EFE-A7B4-63A88C4BAFD6}" destId="{ECCF3FA5-E826-4A73-B775-ED3A876D9F66}" srcOrd="0" destOrd="0" presId="urn:microsoft.com/office/officeart/2005/8/layout/chevron2"/>
    <dgm:cxn modelId="{E0E20610-8A04-430C-95B6-B69B29BD28AB}" type="presParOf" srcId="{87D7A596-4D60-4EFE-A7B4-63A88C4BAFD6}" destId="{D8009AF8-937F-4CD0-96EA-A99D6824346F}" srcOrd="1" destOrd="0" presId="urn:microsoft.com/office/officeart/2005/8/layout/chevron2"/>
    <dgm:cxn modelId="{73F38594-5640-4573-B659-28D27D0FFCE0}" type="presParOf" srcId="{0C88C470-5A9E-4112-9FC7-9C55D9302241}" destId="{7A8383B0-9C81-42BA-BD4C-A8808E596B32}" srcOrd="3" destOrd="0" presId="urn:microsoft.com/office/officeart/2005/8/layout/chevron2"/>
    <dgm:cxn modelId="{5FFD9512-3D22-4B83-B2FE-122B1650999E}" type="presParOf" srcId="{0C88C470-5A9E-4112-9FC7-9C55D9302241}" destId="{BA0B821A-413F-44BB-ADAA-C49201ACF3CE}" srcOrd="4" destOrd="0" presId="urn:microsoft.com/office/officeart/2005/8/layout/chevron2"/>
    <dgm:cxn modelId="{9FC880CE-0F06-47DD-BFE0-EACE6E7A2F0C}" type="presParOf" srcId="{BA0B821A-413F-44BB-ADAA-C49201ACF3CE}" destId="{0CFFA18B-438B-42FE-988B-24B3A2138392}" srcOrd="0" destOrd="0" presId="urn:microsoft.com/office/officeart/2005/8/layout/chevron2"/>
    <dgm:cxn modelId="{01BF60AC-C3C7-4F8B-8B09-9157BED65C41}" type="presParOf" srcId="{BA0B821A-413F-44BB-ADAA-C49201ACF3CE}" destId="{66A96C30-6962-414D-9B18-362CE5E8AD3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F96A01-2172-444C-BE77-EA8F4087CF9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AB4C91-658E-4932-9DE8-42307A90BFD0}">
      <dgm:prSet phldrT="[Текст]"/>
      <dgm:spPr/>
      <dgm:t>
        <a:bodyPr/>
        <a:lstStyle/>
        <a:p>
          <a:r>
            <a:rPr lang="ru-RU" dirty="0"/>
            <a:t>4 этап</a:t>
          </a:r>
        </a:p>
      </dgm:t>
    </dgm:pt>
    <dgm:pt modelId="{015D4C13-BB20-46D5-9D4F-EC8248254769}" type="parTrans" cxnId="{D72E1334-6EFF-4A1E-8B1D-D3A6115F394C}">
      <dgm:prSet/>
      <dgm:spPr/>
      <dgm:t>
        <a:bodyPr/>
        <a:lstStyle/>
        <a:p>
          <a:endParaRPr lang="ru-RU"/>
        </a:p>
      </dgm:t>
    </dgm:pt>
    <dgm:pt modelId="{A966DBFC-8A2F-41CD-B27D-37C9B97C61EC}" type="sibTrans" cxnId="{D72E1334-6EFF-4A1E-8B1D-D3A6115F394C}">
      <dgm:prSet/>
      <dgm:spPr/>
      <dgm:t>
        <a:bodyPr/>
        <a:lstStyle/>
        <a:p>
          <a:endParaRPr lang="ru-RU"/>
        </a:p>
      </dgm:t>
    </dgm:pt>
    <dgm:pt modelId="{DB66BAA5-0BAE-4CC5-AB08-165ADB35445E}">
      <dgm:prSet phldrT="[Текст]"/>
      <dgm:spPr/>
      <dgm:t>
        <a:bodyPr/>
        <a:lstStyle/>
        <a:p>
          <a:r>
            <a:rPr lang="ru-RU" dirty="0"/>
            <a:t>5 этап</a:t>
          </a:r>
        </a:p>
      </dgm:t>
    </dgm:pt>
    <dgm:pt modelId="{C6DC200C-9903-4118-A0C9-24914C82C91C}" type="parTrans" cxnId="{ACF4AFA3-CA8D-4E59-BC23-26F5D5B8A48E}">
      <dgm:prSet/>
      <dgm:spPr/>
      <dgm:t>
        <a:bodyPr/>
        <a:lstStyle/>
        <a:p>
          <a:endParaRPr lang="ru-RU"/>
        </a:p>
      </dgm:t>
    </dgm:pt>
    <dgm:pt modelId="{62A35C63-F2D8-40AF-86A5-3702ABCE49F4}" type="sibTrans" cxnId="{ACF4AFA3-CA8D-4E59-BC23-26F5D5B8A48E}">
      <dgm:prSet/>
      <dgm:spPr/>
      <dgm:t>
        <a:bodyPr/>
        <a:lstStyle/>
        <a:p>
          <a:endParaRPr lang="ru-RU"/>
        </a:p>
      </dgm:t>
    </dgm:pt>
    <dgm:pt modelId="{7C5EF8B5-C9EF-4AEC-A468-EA3D468F262C}">
      <dgm:prSet phldrT="[Текст]"/>
      <dgm:spPr/>
      <dgm:t>
        <a:bodyPr/>
        <a:lstStyle/>
        <a:p>
          <a:r>
            <a:rPr lang="ru-RU" dirty="0"/>
            <a:t>6 этап</a:t>
          </a:r>
        </a:p>
      </dgm:t>
    </dgm:pt>
    <dgm:pt modelId="{9810C08F-677F-43B6-9B48-718B9A13D728}" type="parTrans" cxnId="{B165C7B5-E393-4A19-BA72-553FE6C84D60}">
      <dgm:prSet/>
      <dgm:spPr/>
      <dgm:t>
        <a:bodyPr/>
        <a:lstStyle/>
        <a:p>
          <a:endParaRPr lang="ru-RU"/>
        </a:p>
      </dgm:t>
    </dgm:pt>
    <dgm:pt modelId="{8CD3184C-8C55-43EE-8B90-A3742118E939}" type="sibTrans" cxnId="{B165C7B5-E393-4A19-BA72-553FE6C84D60}">
      <dgm:prSet/>
      <dgm:spPr/>
      <dgm:t>
        <a:bodyPr/>
        <a:lstStyle/>
        <a:p>
          <a:endParaRPr lang="ru-RU"/>
        </a:p>
      </dgm:t>
    </dgm:pt>
    <dgm:pt modelId="{D517161F-9BB6-4941-A222-FB77E2C584F0}">
      <dgm:prSet custT="1"/>
      <dgm:spPr/>
      <dgm:t>
        <a:bodyPr/>
        <a:lstStyle/>
        <a:p>
          <a:r>
            <a:rPr lang="ru-RU" sz="1900" dirty="0"/>
            <a:t>Исполнение бюджета</a:t>
          </a:r>
        </a:p>
      </dgm:t>
    </dgm:pt>
    <dgm:pt modelId="{EC6B110E-20B4-47C8-9AB9-44FCBCDA2D9E}" type="parTrans" cxnId="{DB0EF13A-8F0F-424E-BB2A-1CCFDA2D55F1}">
      <dgm:prSet/>
      <dgm:spPr/>
      <dgm:t>
        <a:bodyPr/>
        <a:lstStyle/>
        <a:p>
          <a:endParaRPr lang="ru-RU"/>
        </a:p>
      </dgm:t>
    </dgm:pt>
    <dgm:pt modelId="{CE04BD4A-3BB5-41A2-BEA8-D151814383E3}" type="sibTrans" cxnId="{DB0EF13A-8F0F-424E-BB2A-1CCFDA2D55F1}">
      <dgm:prSet/>
      <dgm:spPr/>
      <dgm:t>
        <a:bodyPr/>
        <a:lstStyle/>
        <a:p>
          <a:endParaRPr lang="ru-RU"/>
        </a:p>
      </dgm:t>
    </dgm:pt>
    <dgm:pt modelId="{C51E268E-A82E-4D4B-AF32-07D224F3EDF0}">
      <dgm:prSet custT="1"/>
      <dgm:spPr/>
      <dgm:t>
        <a:bodyPr/>
        <a:lstStyle/>
        <a:p>
          <a:endParaRPr lang="ru-RU" sz="1900"/>
        </a:p>
      </dgm:t>
    </dgm:pt>
    <dgm:pt modelId="{65D2BFF2-549E-4D6B-83E6-CDDDD45DAA80}" type="parTrans" cxnId="{4931C8DF-610D-4BDD-8CAD-E81E1F05BCC5}">
      <dgm:prSet/>
      <dgm:spPr/>
      <dgm:t>
        <a:bodyPr/>
        <a:lstStyle/>
        <a:p>
          <a:endParaRPr lang="ru-RU"/>
        </a:p>
      </dgm:t>
    </dgm:pt>
    <dgm:pt modelId="{BAB2967E-6169-4B32-9ADD-48DEA77A867C}" type="sibTrans" cxnId="{4931C8DF-610D-4BDD-8CAD-E81E1F05BCC5}">
      <dgm:prSet/>
      <dgm:spPr/>
      <dgm:t>
        <a:bodyPr/>
        <a:lstStyle/>
        <a:p>
          <a:endParaRPr lang="ru-RU"/>
        </a:p>
      </dgm:t>
    </dgm:pt>
    <dgm:pt modelId="{FDEF3C58-D1E1-44C2-A2DC-779D42992372}">
      <dgm:prSet/>
      <dgm:spPr/>
      <dgm:t>
        <a:bodyPr/>
        <a:lstStyle/>
        <a:p>
          <a:r>
            <a:rPr lang="ru-RU" dirty="0"/>
            <a:t>Формирование отчета об исполнении бюджета</a:t>
          </a:r>
        </a:p>
      </dgm:t>
    </dgm:pt>
    <dgm:pt modelId="{4C92EFD5-037F-4867-8C43-77E6F0BA3F2B}" type="parTrans" cxnId="{4EFAEDA2-AA15-4DAD-A6C6-92D76C18D815}">
      <dgm:prSet/>
      <dgm:spPr/>
    </dgm:pt>
    <dgm:pt modelId="{5335AE98-BB57-4A1B-9EC3-282F79EAB773}" type="sibTrans" cxnId="{4EFAEDA2-AA15-4DAD-A6C6-92D76C18D815}">
      <dgm:prSet/>
      <dgm:spPr/>
    </dgm:pt>
    <dgm:pt modelId="{070275E3-4DF7-42BF-AF3D-2CB4D5E2EA49}">
      <dgm:prSet/>
      <dgm:spPr/>
      <dgm:t>
        <a:bodyPr/>
        <a:lstStyle/>
        <a:p>
          <a:endParaRPr lang="ru-RU"/>
        </a:p>
      </dgm:t>
    </dgm:pt>
    <dgm:pt modelId="{1FA3314E-7C62-435E-BE4D-10E18645277C}" type="parTrans" cxnId="{78D2C95F-E07E-4C8D-9ED5-955D08CA4ABD}">
      <dgm:prSet/>
      <dgm:spPr/>
      <dgm:t>
        <a:bodyPr/>
        <a:lstStyle/>
        <a:p>
          <a:endParaRPr lang="ru-RU"/>
        </a:p>
      </dgm:t>
    </dgm:pt>
    <dgm:pt modelId="{30C51158-74E2-45AD-A1E4-3B0BE7BF03C9}" type="sibTrans" cxnId="{78D2C95F-E07E-4C8D-9ED5-955D08CA4ABD}">
      <dgm:prSet/>
      <dgm:spPr/>
      <dgm:t>
        <a:bodyPr/>
        <a:lstStyle/>
        <a:p>
          <a:endParaRPr lang="ru-RU"/>
        </a:p>
      </dgm:t>
    </dgm:pt>
    <dgm:pt modelId="{8341EBCF-1A04-49DB-B5A7-B262756C1753}">
      <dgm:prSet custT="1"/>
      <dgm:spPr/>
      <dgm:t>
        <a:bodyPr/>
        <a:lstStyle/>
        <a:p>
          <a:r>
            <a:rPr lang="ru-RU" sz="1900" dirty="0"/>
            <a:t>Муниципальный финансовый контроль</a:t>
          </a:r>
        </a:p>
      </dgm:t>
    </dgm:pt>
    <dgm:pt modelId="{934B8301-37BA-4704-BBF3-7638C1C9D83B}" type="parTrans" cxnId="{DAF5CBC1-B54C-4C9B-82AE-8DCE7FA8A830}">
      <dgm:prSet/>
      <dgm:spPr/>
    </dgm:pt>
    <dgm:pt modelId="{F6E1C84E-8E21-4A23-AB03-AF7C10085626}" type="sibTrans" cxnId="{DAF5CBC1-B54C-4C9B-82AE-8DCE7FA8A830}">
      <dgm:prSet/>
      <dgm:spPr/>
    </dgm:pt>
    <dgm:pt modelId="{9767B905-EDD5-45D3-AC56-751F01F2A61D}" type="pres">
      <dgm:prSet presAssocID="{23F96A01-2172-444C-BE77-EA8F4087CF95}" presName="linearFlow" presStyleCnt="0">
        <dgm:presLayoutVars>
          <dgm:dir/>
          <dgm:animLvl val="lvl"/>
          <dgm:resizeHandles val="exact"/>
        </dgm:presLayoutVars>
      </dgm:prSet>
      <dgm:spPr/>
    </dgm:pt>
    <dgm:pt modelId="{D0FB9B97-F0E1-4BF7-8B41-0AD83488117E}" type="pres">
      <dgm:prSet presAssocID="{3EAB4C91-658E-4932-9DE8-42307A90BFD0}" presName="composite" presStyleCnt="0"/>
      <dgm:spPr/>
    </dgm:pt>
    <dgm:pt modelId="{BA17E204-D4E8-4181-AE96-08A3B8D07B43}" type="pres">
      <dgm:prSet presAssocID="{3EAB4C91-658E-4932-9DE8-42307A90BFD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80C80CE-5B9E-40C6-9B67-0A3DCEE3C340}" type="pres">
      <dgm:prSet presAssocID="{3EAB4C91-658E-4932-9DE8-42307A90BFD0}" presName="descendantText" presStyleLbl="alignAcc1" presStyleIdx="0" presStyleCnt="3" custLinFactNeighborX="772" custLinFactNeighborY="-1040">
        <dgm:presLayoutVars>
          <dgm:bulletEnabled val="1"/>
        </dgm:presLayoutVars>
      </dgm:prSet>
      <dgm:spPr/>
    </dgm:pt>
    <dgm:pt modelId="{B1FBAC58-2C3B-45DA-8C72-A1EE756A5B27}" type="pres">
      <dgm:prSet presAssocID="{A966DBFC-8A2F-41CD-B27D-37C9B97C61EC}" presName="sp" presStyleCnt="0"/>
      <dgm:spPr/>
    </dgm:pt>
    <dgm:pt modelId="{5409786C-0649-4F76-993C-B55DC83FF6E1}" type="pres">
      <dgm:prSet presAssocID="{DB66BAA5-0BAE-4CC5-AB08-165ADB35445E}" presName="composite" presStyleCnt="0"/>
      <dgm:spPr/>
    </dgm:pt>
    <dgm:pt modelId="{F3A18678-A2BA-4588-885C-254FB32CC647}" type="pres">
      <dgm:prSet presAssocID="{DB66BAA5-0BAE-4CC5-AB08-165ADB35445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6F02567-1D48-497E-825A-A94B8E46D5F3}" type="pres">
      <dgm:prSet presAssocID="{DB66BAA5-0BAE-4CC5-AB08-165ADB35445E}" presName="descendantText" presStyleLbl="alignAcc1" presStyleIdx="1" presStyleCnt="3">
        <dgm:presLayoutVars>
          <dgm:bulletEnabled val="1"/>
        </dgm:presLayoutVars>
      </dgm:prSet>
      <dgm:spPr/>
    </dgm:pt>
    <dgm:pt modelId="{4B6FA8EC-CB04-4B7F-AC0B-24071840DC1A}" type="pres">
      <dgm:prSet presAssocID="{62A35C63-F2D8-40AF-86A5-3702ABCE49F4}" presName="sp" presStyleCnt="0"/>
      <dgm:spPr/>
    </dgm:pt>
    <dgm:pt modelId="{DA1A13CA-C037-4011-B7FB-78D64AC976F4}" type="pres">
      <dgm:prSet presAssocID="{7C5EF8B5-C9EF-4AEC-A468-EA3D468F262C}" presName="composite" presStyleCnt="0"/>
      <dgm:spPr/>
    </dgm:pt>
    <dgm:pt modelId="{5D3561B6-9A3B-4634-9255-7655FD01E920}" type="pres">
      <dgm:prSet presAssocID="{7C5EF8B5-C9EF-4AEC-A468-EA3D468F262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678A714-87DB-4EEF-B8A6-46F95075D48F}" type="pres">
      <dgm:prSet presAssocID="{7C5EF8B5-C9EF-4AEC-A468-EA3D468F262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1A8D302-DBA6-4155-8305-21E053064BC8}" type="presOf" srcId="{D517161F-9BB6-4941-A222-FB77E2C584F0}" destId="{280C80CE-5B9E-40C6-9B67-0A3DCEE3C340}" srcOrd="0" destOrd="0" presId="urn:microsoft.com/office/officeart/2005/8/layout/chevron2"/>
    <dgm:cxn modelId="{D03E741E-D516-4FB9-A7C8-44CBF07FB796}" type="presOf" srcId="{23F96A01-2172-444C-BE77-EA8F4087CF95}" destId="{9767B905-EDD5-45D3-AC56-751F01F2A61D}" srcOrd="0" destOrd="0" presId="urn:microsoft.com/office/officeart/2005/8/layout/chevron2"/>
    <dgm:cxn modelId="{3560AF32-F571-4566-AEA4-76A84C0A5D10}" type="presOf" srcId="{C51E268E-A82E-4D4B-AF32-07D224F3EDF0}" destId="{280C80CE-5B9E-40C6-9B67-0A3DCEE3C340}" srcOrd="0" destOrd="1" presId="urn:microsoft.com/office/officeart/2005/8/layout/chevron2"/>
    <dgm:cxn modelId="{D72E1334-6EFF-4A1E-8B1D-D3A6115F394C}" srcId="{23F96A01-2172-444C-BE77-EA8F4087CF95}" destId="{3EAB4C91-658E-4932-9DE8-42307A90BFD0}" srcOrd="0" destOrd="0" parTransId="{015D4C13-BB20-46D5-9D4F-EC8248254769}" sibTransId="{A966DBFC-8A2F-41CD-B27D-37C9B97C61EC}"/>
    <dgm:cxn modelId="{DB0EF13A-8F0F-424E-BB2A-1CCFDA2D55F1}" srcId="{3EAB4C91-658E-4932-9DE8-42307A90BFD0}" destId="{D517161F-9BB6-4941-A222-FB77E2C584F0}" srcOrd="0" destOrd="0" parTransId="{EC6B110E-20B4-47C8-9AB9-44FCBCDA2D9E}" sibTransId="{CE04BD4A-3BB5-41A2-BEA8-D151814383E3}"/>
    <dgm:cxn modelId="{78D2C95F-E07E-4C8D-9ED5-955D08CA4ABD}" srcId="{DB66BAA5-0BAE-4CC5-AB08-165ADB35445E}" destId="{070275E3-4DF7-42BF-AF3D-2CB4D5E2EA49}" srcOrd="1" destOrd="0" parTransId="{1FA3314E-7C62-435E-BE4D-10E18645277C}" sibTransId="{30C51158-74E2-45AD-A1E4-3B0BE7BF03C9}"/>
    <dgm:cxn modelId="{03E02787-4198-443A-A459-FDD0767A34FE}" type="presOf" srcId="{DB66BAA5-0BAE-4CC5-AB08-165ADB35445E}" destId="{F3A18678-A2BA-4588-885C-254FB32CC647}" srcOrd="0" destOrd="0" presId="urn:microsoft.com/office/officeart/2005/8/layout/chevron2"/>
    <dgm:cxn modelId="{9CDE6094-895D-4749-8E96-FDFC4D2469BD}" type="presOf" srcId="{8341EBCF-1A04-49DB-B5A7-B262756C1753}" destId="{9678A714-87DB-4EEF-B8A6-46F95075D48F}" srcOrd="0" destOrd="0" presId="urn:microsoft.com/office/officeart/2005/8/layout/chevron2"/>
    <dgm:cxn modelId="{4EFAEDA2-AA15-4DAD-A6C6-92D76C18D815}" srcId="{DB66BAA5-0BAE-4CC5-AB08-165ADB35445E}" destId="{FDEF3C58-D1E1-44C2-A2DC-779D42992372}" srcOrd="0" destOrd="0" parTransId="{4C92EFD5-037F-4867-8C43-77E6F0BA3F2B}" sibTransId="{5335AE98-BB57-4A1B-9EC3-282F79EAB773}"/>
    <dgm:cxn modelId="{ACF4AFA3-CA8D-4E59-BC23-26F5D5B8A48E}" srcId="{23F96A01-2172-444C-BE77-EA8F4087CF95}" destId="{DB66BAA5-0BAE-4CC5-AB08-165ADB35445E}" srcOrd="1" destOrd="0" parTransId="{C6DC200C-9903-4118-A0C9-24914C82C91C}" sibTransId="{62A35C63-F2D8-40AF-86A5-3702ABCE49F4}"/>
    <dgm:cxn modelId="{B165C7B5-E393-4A19-BA72-553FE6C84D60}" srcId="{23F96A01-2172-444C-BE77-EA8F4087CF95}" destId="{7C5EF8B5-C9EF-4AEC-A468-EA3D468F262C}" srcOrd="2" destOrd="0" parTransId="{9810C08F-677F-43B6-9B48-718B9A13D728}" sibTransId="{8CD3184C-8C55-43EE-8B90-A3742118E939}"/>
    <dgm:cxn modelId="{2AD9A5B8-5445-472E-930E-2CCB3B6726F3}" type="presOf" srcId="{3EAB4C91-658E-4932-9DE8-42307A90BFD0}" destId="{BA17E204-D4E8-4181-AE96-08A3B8D07B43}" srcOrd="0" destOrd="0" presId="urn:microsoft.com/office/officeart/2005/8/layout/chevron2"/>
    <dgm:cxn modelId="{DAF5CBC1-B54C-4C9B-82AE-8DCE7FA8A830}" srcId="{7C5EF8B5-C9EF-4AEC-A468-EA3D468F262C}" destId="{8341EBCF-1A04-49DB-B5A7-B262756C1753}" srcOrd="0" destOrd="0" parTransId="{934B8301-37BA-4704-BBF3-7638C1C9D83B}" sibTransId="{F6E1C84E-8E21-4A23-AB03-AF7C10085626}"/>
    <dgm:cxn modelId="{4931C8DF-610D-4BDD-8CAD-E81E1F05BCC5}" srcId="{3EAB4C91-658E-4932-9DE8-42307A90BFD0}" destId="{C51E268E-A82E-4D4B-AF32-07D224F3EDF0}" srcOrd="1" destOrd="0" parTransId="{65D2BFF2-549E-4D6B-83E6-CDDDD45DAA80}" sibTransId="{BAB2967E-6169-4B32-9ADD-48DEA77A867C}"/>
    <dgm:cxn modelId="{57BAC1E1-7D11-4C6C-9299-45FF1A92FA5C}" type="presOf" srcId="{7C5EF8B5-C9EF-4AEC-A468-EA3D468F262C}" destId="{5D3561B6-9A3B-4634-9255-7655FD01E920}" srcOrd="0" destOrd="0" presId="urn:microsoft.com/office/officeart/2005/8/layout/chevron2"/>
    <dgm:cxn modelId="{4A6139F2-7C4F-445D-9A90-B33CDF9F8110}" type="presOf" srcId="{FDEF3C58-D1E1-44C2-A2DC-779D42992372}" destId="{16F02567-1D48-497E-825A-A94B8E46D5F3}" srcOrd="0" destOrd="0" presId="urn:microsoft.com/office/officeart/2005/8/layout/chevron2"/>
    <dgm:cxn modelId="{19E0A1F3-9532-4C78-9E7D-2E768D1F4B0E}" type="presOf" srcId="{070275E3-4DF7-42BF-AF3D-2CB4D5E2EA49}" destId="{16F02567-1D48-497E-825A-A94B8E46D5F3}" srcOrd="0" destOrd="1" presId="urn:microsoft.com/office/officeart/2005/8/layout/chevron2"/>
    <dgm:cxn modelId="{1A5D486C-9FE3-4FFE-B8C4-AC76368D28C2}" type="presParOf" srcId="{9767B905-EDD5-45D3-AC56-751F01F2A61D}" destId="{D0FB9B97-F0E1-4BF7-8B41-0AD83488117E}" srcOrd="0" destOrd="0" presId="urn:microsoft.com/office/officeart/2005/8/layout/chevron2"/>
    <dgm:cxn modelId="{64A06B9E-58F6-4140-BDFF-64F83B615D2D}" type="presParOf" srcId="{D0FB9B97-F0E1-4BF7-8B41-0AD83488117E}" destId="{BA17E204-D4E8-4181-AE96-08A3B8D07B43}" srcOrd="0" destOrd="0" presId="urn:microsoft.com/office/officeart/2005/8/layout/chevron2"/>
    <dgm:cxn modelId="{01BA3459-25BE-4F61-9400-8E44107EDF0E}" type="presParOf" srcId="{D0FB9B97-F0E1-4BF7-8B41-0AD83488117E}" destId="{280C80CE-5B9E-40C6-9B67-0A3DCEE3C340}" srcOrd="1" destOrd="0" presId="urn:microsoft.com/office/officeart/2005/8/layout/chevron2"/>
    <dgm:cxn modelId="{5FA1CE4B-7E7E-4C89-8232-4E1DF743FD8C}" type="presParOf" srcId="{9767B905-EDD5-45D3-AC56-751F01F2A61D}" destId="{B1FBAC58-2C3B-45DA-8C72-A1EE756A5B27}" srcOrd="1" destOrd="0" presId="urn:microsoft.com/office/officeart/2005/8/layout/chevron2"/>
    <dgm:cxn modelId="{4DB9652D-2735-41E7-B20C-32CAC27C3136}" type="presParOf" srcId="{9767B905-EDD5-45D3-AC56-751F01F2A61D}" destId="{5409786C-0649-4F76-993C-B55DC83FF6E1}" srcOrd="2" destOrd="0" presId="urn:microsoft.com/office/officeart/2005/8/layout/chevron2"/>
    <dgm:cxn modelId="{E27831B5-4CE4-4490-8830-B8C920C5DEB9}" type="presParOf" srcId="{5409786C-0649-4F76-993C-B55DC83FF6E1}" destId="{F3A18678-A2BA-4588-885C-254FB32CC647}" srcOrd="0" destOrd="0" presId="urn:microsoft.com/office/officeart/2005/8/layout/chevron2"/>
    <dgm:cxn modelId="{F228C7DE-99C9-4777-B53F-A0A721DE4A37}" type="presParOf" srcId="{5409786C-0649-4F76-993C-B55DC83FF6E1}" destId="{16F02567-1D48-497E-825A-A94B8E46D5F3}" srcOrd="1" destOrd="0" presId="urn:microsoft.com/office/officeart/2005/8/layout/chevron2"/>
    <dgm:cxn modelId="{D50CA938-CA8A-4E8D-A1C1-0C8FF9847AAB}" type="presParOf" srcId="{9767B905-EDD5-45D3-AC56-751F01F2A61D}" destId="{4B6FA8EC-CB04-4B7F-AC0B-24071840DC1A}" srcOrd="3" destOrd="0" presId="urn:microsoft.com/office/officeart/2005/8/layout/chevron2"/>
    <dgm:cxn modelId="{DB5363E0-B999-4377-8460-1294942E8030}" type="presParOf" srcId="{9767B905-EDD5-45D3-AC56-751F01F2A61D}" destId="{DA1A13CA-C037-4011-B7FB-78D64AC976F4}" srcOrd="4" destOrd="0" presId="urn:microsoft.com/office/officeart/2005/8/layout/chevron2"/>
    <dgm:cxn modelId="{B83C266D-C762-4EAE-91AC-0EF576260CAC}" type="presParOf" srcId="{DA1A13CA-C037-4011-B7FB-78D64AC976F4}" destId="{5D3561B6-9A3B-4634-9255-7655FD01E920}" srcOrd="0" destOrd="0" presId="urn:microsoft.com/office/officeart/2005/8/layout/chevron2"/>
    <dgm:cxn modelId="{374CFBD3-F36E-43F7-9996-F511B5A4710D}" type="presParOf" srcId="{DA1A13CA-C037-4011-B7FB-78D64AC976F4}" destId="{9678A714-87DB-4EEF-B8A6-46F95075D4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EB352-7B7F-4153-9E5D-C8805922B007}">
      <dsp:nvSpPr>
        <dsp:cNvPr id="0" name=""/>
        <dsp:cNvSpPr/>
      </dsp:nvSpPr>
      <dsp:spPr>
        <a:xfrm rot="5400000">
          <a:off x="-247222" y="249236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1 этап</a:t>
          </a:r>
        </a:p>
      </dsp:txBody>
      <dsp:txXfrm rot="-5400000">
        <a:off x="1" y="578867"/>
        <a:ext cx="1153705" cy="494445"/>
      </dsp:txXfrm>
    </dsp:sp>
    <dsp:sp modelId="{31F40222-8D30-4677-B066-9F9C817BF354}">
      <dsp:nvSpPr>
        <dsp:cNvPr id="0" name=""/>
        <dsp:cNvSpPr/>
      </dsp:nvSpPr>
      <dsp:spPr>
        <a:xfrm rot="5400000">
          <a:off x="2582384" y="-1426665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Составление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54310"/>
        <a:ext cx="3876360" cy="966705"/>
      </dsp:txXfrm>
    </dsp:sp>
    <dsp:sp modelId="{ECCF3FA5-E826-4A73-B775-ED3A876D9F66}">
      <dsp:nvSpPr>
        <dsp:cNvPr id="0" name=""/>
        <dsp:cNvSpPr/>
      </dsp:nvSpPr>
      <dsp:spPr>
        <a:xfrm rot="5400000">
          <a:off x="-247222" y="1703830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2 этап</a:t>
          </a:r>
        </a:p>
      </dsp:txBody>
      <dsp:txXfrm rot="-5400000">
        <a:off x="1" y="2033461"/>
        <a:ext cx="1153705" cy="494445"/>
      </dsp:txXfrm>
    </dsp:sp>
    <dsp:sp modelId="{D8009AF8-937F-4CD0-96EA-A99D6824346F}">
      <dsp:nvSpPr>
        <dsp:cNvPr id="0" name=""/>
        <dsp:cNvSpPr/>
      </dsp:nvSpPr>
      <dsp:spPr>
        <a:xfrm rot="5400000">
          <a:off x="2582384" y="27928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Рассмотрение проекта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 rot="-5400000">
        <a:off x="1153705" y="1508903"/>
        <a:ext cx="3876360" cy="966705"/>
      </dsp:txXfrm>
    </dsp:sp>
    <dsp:sp modelId="{0CFFA18B-438B-42FE-988B-24B3A2138392}">
      <dsp:nvSpPr>
        <dsp:cNvPr id="0" name=""/>
        <dsp:cNvSpPr/>
      </dsp:nvSpPr>
      <dsp:spPr>
        <a:xfrm rot="5400000">
          <a:off x="-247222" y="3158424"/>
          <a:ext cx="1648150" cy="115370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3 этап</a:t>
          </a:r>
        </a:p>
      </dsp:txBody>
      <dsp:txXfrm rot="-5400000">
        <a:off x="1" y="3488055"/>
        <a:ext cx="1153705" cy="494445"/>
      </dsp:txXfrm>
    </dsp:sp>
    <dsp:sp modelId="{66A96C30-6962-414D-9B18-362CE5E8AD38}">
      <dsp:nvSpPr>
        <dsp:cNvPr id="0" name=""/>
        <dsp:cNvSpPr/>
      </dsp:nvSpPr>
      <dsp:spPr>
        <a:xfrm rot="5400000">
          <a:off x="2582384" y="1482522"/>
          <a:ext cx="1071297" cy="39286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/>
            <a:t>Утверждение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53705" y="2963497"/>
        <a:ext cx="3876360" cy="966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7E204-D4E8-4181-AE96-08A3B8D07B43}">
      <dsp:nvSpPr>
        <dsp:cNvPr id="0" name=""/>
        <dsp:cNvSpPr/>
      </dsp:nvSpPr>
      <dsp:spPr>
        <a:xfrm rot="5400000">
          <a:off x="-235812" y="236017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4 этап</a:t>
          </a:r>
        </a:p>
      </dsp:txBody>
      <dsp:txXfrm rot="-5400000">
        <a:off x="1" y="550434"/>
        <a:ext cx="1100457" cy="471624"/>
      </dsp:txXfrm>
    </dsp:sp>
    <dsp:sp modelId="{280C80CE-5B9E-40C6-9B67-0A3DCEE3C340}">
      <dsp:nvSpPr>
        <dsp:cNvPr id="0" name=""/>
        <dsp:cNvSpPr/>
      </dsp:nvSpPr>
      <dsp:spPr>
        <a:xfrm rot="5400000">
          <a:off x="2654911" y="-1554454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Исполнение бюджета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/>
        </a:p>
      </dsp:txBody>
      <dsp:txXfrm rot="-5400000">
        <a:off x="1100457" y="49883"/>
        <a:ext cx="4080878" cy="922086"/>
      </dsp:txXfrm>
    </dsp:sp>
    <dsp:sp modelId="{F3A18678-A2BA-4588-885C-254FB32CC647}">
      <dsp:nvSpPr>
        <dsp:cNvPr id="0" name=""/>
        <dsp:cNvSpPr/>
      </dsp:nvSpPr>
      <dsp:spPr>
        <a:xfrm rot="5400000">
          <a:off x="-235812" y="1613496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5 этап</a:t>
          </a:r>
        </a:p>
      </dsp:txBody>
      <dsp:txXfrm rot="-5400000">
        <a:off x="1" y="1927913"/>
        <a:ext cx="1100457" cy="471624"/>
      </dsp:txXfrm>
    </dsp:sp>
    <dsp:sp modelId="{16F02567-1D48-497E-825A-A94B8E46D5F3}">
      <dsp:nvSpPr>
        <dsp:cNvPr id="0" name=""/>
        <dsp:cNvSpPr/>
      </dsp:nvSpPr>
      <dsp:spPr>
        <a:xfrm rot="5400000">
          <a:off x="2654911" y="-176770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Формирование отчета об исполнении бюджета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000" kern="1200"/>
        </a:p>
      </dsp:txBody>
      <dsp:txXfrm rot="-5400000">
        <a:off x="1100457" y="1427567"/>
        <a:ext cx="4080878" cy="922086"/>
      </dsp:txXfrm>
    </dsp:sp>
    <dsp:sp modelId="{5D3561B6-9A3B-4634-9255-7655FD01E920}">
      <dsp:nvSpPr>
        <dsp:cNvPr id="0" name=""/>
        <dsp:cNvSpPr/>
      </dsp:nvSpPr>
      <dsp:spPr>
        <a:xfrm rot="5400000">
          <a:off x="-235812" y="2990975"/>
          <a:ext cx="1572081" cy="11004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6 этап</a:t>
          </a:r>
        </a:p>
      </dsp:txBody>
      <dsp:txXfrm rot="-5400000">
        <a:off x="1" y="3305392"/>
        <a:ext cx="1100457" cy="471624"/>
      </dsp:txXfrm>
    </dsp:sp>
    <dsp:sp modelId="{9678A714-87DB-4EEF-B8A6-46F95075D48F}">
      <dsp:nvSpPr>
        <dsp:cNvPr id="0" name=""/>
        <dsp:cNvSpPr/>
      </dsp:nvSpPr>
      <dsp:spPr>
        <a:xfrm rot="5400000">
          <a:off x="2654911" y="1200708"/>
          <a:ext cx="1021852" cy="41307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Муниципальный финансовый контроль</a:t>
          </a:r>
        </a:p>
      </dsp:txBody>
      <dsp:txXfrm rot="-5400000">
        <a:off x="1100457" y="2805046"/>
        <a:ext cx="4080878" cy="922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4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6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766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1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787688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210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532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7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4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451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632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3F72501-594F-4DF2-8B6C-45BF380B9139}" type="datetimeFigureOut">
              <a:rPr lang="ru-RU" smtClean="0"/>
              <a:t>28.02.2025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27D52AB-F866-41D1-8FC3-1566AD243D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425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D48A7-4AE7-17B1-C779-BC42FF30F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178" y="982133"/>
            <a:ext cx="8489244" cy="4511243"/>
          </a:xfrm>
        </p:spPr>
        <p:txBody>
          <a:bodyPr/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Итоги исполнения бюджета Пудомягского</a:t>
            </a:r>
            <a:br>
              <a:rPr lang="ru-RU" sz="3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 сельского поселения за 2023 год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613006-2B06-6E92-4126-F2EB1F143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8150" y="101184"/>
            <a:ext cx="1713124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8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2004-F1C7-C403-2DA9-22923179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636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Бюджет Пудомягского сельского поселения 2023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528108-2F81-355C-94F2-B5F4D3E9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4" y="1727790"/>
            <a:ext cx="3296092" cy="23710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48D508-E4C2-15FD-7B17-A3BF85580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1" y="1557669"/>
            <a:ext cx="3296092" cy="254118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9CFAC5F-1BF9-6AA8-B308-CD8194EA8EA8}"/>
              </a:ext>
            </a:extLst>
          </p:cNvPr>
          <p:cNvSpPr/>
          <p:nvPr/>
        </p:nvSpPr>
        <p:spPr>
          <a:xfrm>
            <a:off x="8888819" y="4465673"/>
            <a:ext cx="2902687" cy="2268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составляет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18 201,91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A285F33-6092-F22F-3D38-84956C03266E}"/>
              </a:ext>
            </a:extLst>
          </p:cNvPr>
          <p:cNvSpPr/>
          <p:nvPr/>
        </p:nvSpPr>
        <p:spPr>
          <a:xfrm>
            <a:off x="882505" y="4465671"/>
            <a:ext cx="3296092" cy="22685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год в бюджет МО поступило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148 686,93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(100,93 % от бюджетных назначений на 2023 год), в том числе: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налоговым доходам – 69 400,47 тыс. руб. (102,01 % от бюджетных назначений на 2023 год),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неналоговым доходам – 35 481,40 тыс. руб. (100,11 % от бюджетных назначений на 2023 год).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Безвозмездные поступления -79 286,45 тыс. рублей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4082178-A250-1AB8-EB61-E87C1C9693EE}"/>
              </a:ext>
            </a:extLst>
          </p:cNvPr>
          <p:cNvSpPr/>
          <p:nvPr/>
        </p:nvSpPr>
        <p:spPr>
          <a:xfrm>
            <a:off x="4827181" y="4465673"/>
            <a:ext cx="3296092" cy="22685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2023 год исполнена в сумме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130 485,02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рублей, или 95,28% к уточненному годовому плану 136 950,73 тысяч рублей.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C9B6FC-A127-651F-755D-616050701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3172" y="233918"/>
            <a:ext cx="743776" cy="8169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28732E-6A7A-600C-73CB-B1D878C1BB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53" y="1830349"/>
            <a:ext cx="3024668" cy="22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53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42592-2EE2-1AF4-9A5A-50CCE6A5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СТРУКТУРА ДОХОДОВ БЮДЖЕТА ЗА 2023 ГОД (ТЫС. </a:t>
            </a:r>
            <a:r>
              <a:rPr lang="ru-RU" sz="4400" dirty="0"/>
              <a:t>РУБ</a:t>
            </a:r>
            <a:r>
              <a:rPr lang="ru-RU" sz="4800" dirty="0"/>
              <a:t>.)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B5C8ACE6-1571-64B5-BA8E-67366BE3B2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158345"/>
              </p:ext>
            </p:extLst>
          </p:nvPr>
        </p:nvGraphicFramePr>
        <p:xfrm>
          <a:off x="5178056" y="2286000"/>
          <a:ext cx="6251944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D74E84-A5BF-4E77-D798-988D6B2F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61473"/>
            <a:ext cx="743776" cy="816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08FB178-05FF-68C3-F9FB-A69FF4484E9F}"/>
              </a:ext>
            </a:extLst>
          </p:cNvPr>
          <p:cNvSpPr txBox="1"/>
          <p:nvPr/>
        </p:nvSpPr>
        <p:spPr>
          <a:xfrm>
            <a:off x="1251678" y="2274838"/>
            <a:ext cx="37881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Доходы бюджета - денежные средства, поступающие в бюджет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Федерации, органов государственной власти субъектов Российской Федерации и органов местного самоуправления, за исключением средств, являющихся источниками финансирования дефицита бюджета.</a:t>
            </a:r>
          </a:p>
        </p:txBody>
      </p:sp>
    </p:spTree>
    <p:extLst>
      <p:ext uri="{BB962C8B-B14F-4D97-AF65-F5344CB8AC3E}">
        <p14:creationId xmlns:p14="http://schemas.microsoft.com/office/powerpoint/2010/main" val="2467035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C6CAF-D5C4-8B90-FB32-E227A168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0129"/>
          </a:xfrm>
        </p:spPr>
        <p:txBody>
          <a:bodyPr>
            <a:noAutofit/>
          </a:bodyPr>
          <a:lstStyle/>
          <a:p>
            <a:r>
              <a:rPr lang="ru-RU" sz="2400" dirty="0"/>
              <a:t>Исполнение доходов бюджета Пудомягского сельского поселения за 2023 год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093A1E9-AC75-C338-305C-2877E2FDC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372416"/>
              </p:ext>
            </p:extLst>
          </p:nvPr>
        </p:nvGraphicFramePr>
        <p:xfrm>
          <a:off x="1803631" y="1132514"/>
          <a:ext cx="8347047" cy="5654182"/>
        </p:xfrm>
        <a:graphic>
          <a:graphicData uri="http://schemas.openxmlformats.org/drawingml/2006/table">
            <a:tbl>
              <a:tblPr/>
              <a:tblGrid>
                <a:gridCol w="1944044">
                  <a:extLst>
                    <a:ext uri="{9D8B030D-6E8A-4147-A177-3AD203B41FA5}">
                      <a16:colId xmlns:a16="http://schemas.microsoft.com/office/drawing/2014/main" val="2168924289"/>
                    </a:ext>
                  </a:extLst>
                </a:gridCol>
                <a:gridCol w="2946925">
                  <a:extLst>
                    <a:ext uri="{9D8B030D-6E8A-4147-A177-3AD203B41FA5}">
                      <a16:colId xmlns:a16="http://schemas.microsoft.com/office/drawing/2014/main" val="2075000257"/>
                    </a:ext>
                  </a:extLst>
                </a:gridCol>
                <a:gridCol w="1203456">
                  <a:extLst>
                    <a:ext uri="{9D8B030D-6E8A-4147-A177-3AD203B41FA5}">
                      <a16:colId xmlns:a16="http://schemas.microsoft.com/office/drawing/2014/main" val="305641360"/>
                    </a:ext>
                  </a:extLst>
                </a:gridCol>
                <a:gridCol w="1203456">
                  <a:extLst>
                    <a:ext uri="{9D8B030D-6E8A-4147-A177-3AD203B41FA5}">
                      <a16:colId xmlns:a16="http://schemas.microsoft.com/office/drawing/2014/main" val="3560373754"/>
                    </a:ext>
                  </a:extLst>
                </a:gridCol>
                <a:gridCol w="1049166">
                  <a:extLst>
                    <a:ext uri="{9D8B030D-6E8A-4147-A177-3AD203B41FA5}">
                      <a16:colId xmlns:a16="http://schemas.microsoft.com/office/drawing/2014/main" val="2745300988"/>
                    </a:ext>
                  </a:extLst>
                </a:gridCol>
              </a:tblGrid>
              <a:tr h="443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Код дохода по КД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Бюджет 2023 год  (тыс. руб.)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Исполнено за 2023 год (тыс. руб.)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% исполнения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044345"/>
                  </a:ext>
                </a:extLst>
              </a:tr>
              <a:tr h="296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68 033,63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69 400,48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102,01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977717"/>
                  </a:ext>
                </a:extLst>
              </a:tr>
              <a:tr h="1524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32 591,07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33 919,08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104,07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29942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182 1 01 02000 01 0000 110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 физических лиц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5 517,24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110,34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06013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182 1 03 02000 01 0000 110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5 102,73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102,05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286856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182 1 05 03000 01 1000 110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476,07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471,19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98,97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153928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182 1 06 01000 00 0000 110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4 294,66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102,25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654141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182 1 06 06000 00 0000 110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17 915,00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18 533,26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0" i="0" u="none" strike="noStrike">
                          <a:effectLst/>
                          <a:latin typeface="Times New Roman" panose="02020603050405020304" pitchFamily="18" charset="0"/>
                        </a:rPr>
                        <a:t>103,45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213996"/>
                  </a:ext>
                </a:extLst>
              </a:tr>
              <a:tr h="1653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35 442,56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35 481,40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100,11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2254026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611 2 00 00000 00 0000 000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79 286,45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79 286,45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30705"/>
                  </a:ext>
                </a:extLst>
              </a:tr>
              <a:tr h="5919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611 2 02 00000 00 0000 000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79 286,45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79 286,45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82425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611 2 02 16001 10 0000 150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Дотации бюджетам сельских поселений на выравнивание бюджетной обеспеченности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26 224,20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26 224,20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5739723"/>
                  </a:ext>
                </a:extLst>
              </a:tr>
              <a:tr h="2961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611 2 02 19999 10 0000 150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дотации бюджетам сельских поселений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361,00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914095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611 2 02 2000  10 0000 150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Субсидии бюджетной системы Российской Федерации (межбюджетные субсидии)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44 095,10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44 095,10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855554"/>
                  </a:ext>
                </a:extLst>
              </a:tr>
              <a:tr h="443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611 2 02 30000 00 0000 150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318,12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318,12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86139"/>
                  </a:ext>
                </a:extLst>
              </a:tr>
              <a:tr h="29595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611 2 02 40000 00 0000 150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8 288,03</a:t>
                      </a:r>
                    </a:p>
                  </a:txBody>
                  <a:tcPr marL="5538" marR="5538" marT="5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8 288,03</a:t>
                      </a:r>
                    </a:p>
                  </a:txBody>
                  <a:tcPr marL="5538" marR="5538" marT="5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</a:p>
                  </a:txBody>
                  <a:tcPr marL="5538" marR="5538" marT="55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521141"/>
                  </a:ext>
                </a:extLst>
              </a:tr>
              <a:tr h="1566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538" marR="5538" marT="55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бюджета - Всего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147 320,08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148 686,93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100,93</a:t>
                      </a:r>
                    </a:p>
                  </a:txBody>
                  <a:tcPr marL="5538" marR="5538" marT="55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00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6E72E-8273-FDF0-B5C0-1ACFDA1E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налоговых доходов бюджета за 2023 год</a:t>
            </a: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1D28C907-EE17-0488-5A8A-29399AFD4F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228285"/>
              </p:ext>
            </p:extLst>
          </p:nvPr>
        </p:nvGraphicFramePr>
        <p:xfrm>
          <a:off x="988828" y="1874517"/>
          <a:ext cx="10441172" cy="4601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A262FA-C70B-6A2C-6013-2F84CD0E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112" y="178591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09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FBDFE-C6A6-F508-DBB4-B41F8322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СТРУКТУРА НЕНАЛОГОВЫХ ДОХОДОВ БЮДЖЕТА</a:t>
            </a:r>
            <a:br>
              <a:rPr lang="ru-RU" sz="3600" dirty="0"/>
            </a:br>
            <a:r>
              <a:rPr lang="ru-RU" sz="3600" dirty="0"/>
              <a:t>ЗА 2023 ГОД (ТЫС. РУБ.)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0B5BA4-EEEE-7D8F-EE09-A49E57CB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84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107C473-FB3F-78A9-489D-43CEA6DC9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0005144"/>
              </p:ext>
            </p:extLst>
          </p:nvPr>
        </p:nvGraphicFramePr>
        <p:xfrm>
          <a:off x="1251678" y="1403498"/>
          <a:ext cx="8908322" cy="473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630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ABCC9-7153-E4D7-2AF2-4648AA2E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БЕЗВОЗМЕЗДНЫХ ПОСТУПЛЕНИЙ 2023 год (ТЫС. РУБ.)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8534837-505B-2F45-9361-29E002C25F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1756925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0C38C1-D745-29F2-CEAC-71702BDFD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108" y="257573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86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004B1-A6BF-219D-DAFC-5CAA88E2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210759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Расходы бюджета 2023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45530E-BCA9-1F35-3F0D-F48C6C00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275908"/>
            <a:ext cx="10178322" cy="539070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1200" b="1" dirty="0"/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Расходная часть бюджета за 2023 год исполнена в сумме 130 485,02 тысяч рублей, или 95,28% к уточненному годовому плану 136 950,73 тысяч рублей: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0104 – Функционирование местных администраций исполнен в сумме 18 651,88 тысяч рублей, или 94,37 % к уточненному годовому плану 19 763,93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0106 – Иные межбюджетные трансферты исполнено в сумме 336,80 тысяч рублей, или 100%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0111 – Резервный фонд администрации. Средства резервного фонда не были использованы.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0113 – Другие общегосударственные вопросы исполнено в сумме исполнено 591,58 тысяч рублей, или 81,82% к уточненному годовому плану 723,00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0203 - Расходы на осуществление первичного воинского учета на территориях, где отсутствуют военные комиссариаты исполнены в сумме 314,600 тысяч рублей, или 100 % к годовому плану.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0314 – Расходы на обеспечение пожарной безопасности исполнены в сумме 441,84 тысяч рублей, или 49,70% к уточненному годовому плану 889,00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0409 – Дорожное хозяйство исполнено в сумме 11 423,06 тысяч рублей, или 95,77% к уточненному годовому плану 11 927,54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0412 – Другие вопросы в области национальной экономики исполнено в сумме 1 069,10 тысяч рублей, или 94,35 % к уточненному годовому плану 1 133,10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0501 – Жилищное хозяйство исполнено в сумме 32 036,33 тысяч рублей, или 98,85% к уточненному годовому плану 32 410,64тысяч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0502 – Коммунальное хозяйство исполнено в сумме 218,88 тысяч рублей, или 97,34% к годовому плану 224,86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0503 – Благоустройство исполнено в сумме 48 289,46 тысяч рублей, или 94,66% к уточненному годовому плану 51 016,26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0705 - Профессиональная подготовка, переподготовка и повышение квалификации исполнено 72,64 тысяч рублей, или 90,80% к уточненному годовому плану 80,00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0707 – Молодежная политика и оздоровление детей исполнено 647,56 или 98,49% к годовому плану 657,56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0801 – Культура исполнено в сумме 14 270,87тысяч рублей, или 95,56% к уточненному годовому плану 14 933,74 тысяч рублей. 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1001 – Пенсионное обеспечение исполнено в сумме 899,97 тысяч рублей, или 100,00% к годовому плану 899,97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1102 – Физическая культура и спорт исполнено в сумме 1 220,46 тысяч рублей, или 98,44 % к годовому плану 1 239,80 тысяч рублей.</a:t>
            </a:r>
          </a:p>
          <a:p>
            <a:pPr marL="0" indent="0" algn="just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623B01-B5AC-263C-D555-4AC170213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05420"/>
            <a:ext cx="743776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1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C0B148-C13A-771E-87DC-628B1DC79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297" y="180753"/>
            <a:ext cx="743776" cy="823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893D44-815B-0DB1-B8A7-24603139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715" y="0"/>
            <a:ext cx="80488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03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B0E85-AFF7-E172-7C5E-2EBB8D04C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497838" cy="1492132"/>
          </a:xfrm>
        </p:spPr>
        <p:txBody>
          <a:bodyPr>
            <a:normAutofit/>
          </a:bodyPr>
          <a:lstStyle/>
          <a:p>
            <a:r>
              <a:rPr lang="ru-RU" sz="4800" dirty="0"/>
              <a:t>Структура </a:t>
            </a:r>
            <a:r>
              <a:rPr lang="ru-RU" sz="4000" dirty="0"/>
              <a:t>расходов</a:t>
            </a:r>
            <a:r>
              <a:rPr lang="ru-RU" sz="4800" dirty="0"/>
              <a:t> за 2023 год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3EBD8A-70DE-20BE-73AD-FEE637FF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451" y="305420"/>
            <a:ext cx="743776" cy="823031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3FC2F94-6396-B705-7167-0B746327AC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167638"/>
              </p:ext>
            </p:extLst>
          </p:nvPr>
        </p:nvGraphicFramePr>
        <p:xfrm>
          <a:off x="1339702" y="1286540"/>
          <a:ext cx="9090838" cy="485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1020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556AC-A4FD-358A-5904-EEA07DEF5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за 2022 год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6E98992-8B27-3B38-F91E-238D83B53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953" y="191385"/>
            <a:ext cx="6049926" cy="6666615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4A6CE126-FD71-1BFC-7D09-74AF3C619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9991" y="1741336"/>
            <a:ext cx="3902149" cy="2171445"/>
          </a:xfrm>
        </p:spPr>
        <p:txBody>
          <a:bodyPr/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Социально-экономическое развитие муниципального образования «Пудомягское сельское поселение» Гатчинского муниципального района Ленинградской области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48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4C137-36A5-B00F-5423-1338672B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816815" cy="1492132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Уважаемые жители Пудомягского </a:t>
            </a:r>
            <a:r>
              <a:rPr lang="ru-RU" sz="4000" dirty="0"/>
              <a:t>сельского</a:t>
            </a:r>
            <a:r>
              <a:rPr lang="ru-RU" sz="4400" dirty="0"/>
              <a:t> поселения!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CD2D9-48B7-CFB5-5A6D-0C767F45E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92097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Предоставляем вашему вниманию ИТОГИ ИСПОЛНЕНИЯ БЮДЖЕТА ПУДОМЯГСКОГО СЕЛЬСКОГО ПОСЕЛЕНИЯ ЗА 2023 ГОД, подготовленный на основе решения Совета депутатов  Пудомягского сельского поселения от 2</a:t>
            </a:r>
            <a:r>
              <a:rPr lang="ru-RU" sz="1800" b="1" dirty="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</a:rPr>
              <a:t>2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.03.2024 №254 «Об опубликовании проекта решения «Об исполнении бюджета муниципального образования «Пудомягское сельское поселение»  Гатчинского муниципального района Ленинградской области за 2023 год» и назначении даты публичных слушаний».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Отчет об исполнении бюджета для граждан разработан с целью обеспечения прозрачности и открытости бюджетного процесса путем информирования жителей о бюджете Пудомягского сельского поселения в доступной форме.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     Отчет об исполнении бюджета для граждан  подготовлен администрацией (отдел бюджетного учета и отчетности) Пудомягского сельского поселения.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Место нахождения: Ленинградская область, Гатчинский район, пос. Лукаши, ул. Ижорская, д.8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Телефон: (881371) 64-730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Факс: (881371) 64-730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Адрес электронной почты: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pudomyagskoesp@mail.ru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F10E28-6ADC-3049-E98C-9F5CA020F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311516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90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D5ECBB-716B-7010-88E0-EE8E21F5ADC2}"/>
              </a:ext>
            </a:extLst>
          </p:cNvPr>
          <p:cNvSpPr txBox="1"/>
          <p:nvPr/>
        </p:nvSpPr>
        <p:spPr>
          <a:xfrm>
            <a:off x="1073887" y="198885"/>
            <a:ext cx="9601201" cy="666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Территория Пудомягского сельского поселения  расположена на возвышенности, вдоль русла реки Ижора.  Протяженность поселения с севера на юг составляет  около 20 км. Поселение расположено между гор. С-Петербургом (пригородная зона С-Петербурга) и гор. Гатчина.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Граничащие территории: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севера – С-Петербург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Северо-востока -  г. Коммунар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Северо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– запада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Веревское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юга –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Новосветское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поселение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С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юго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востока – Сусанинское поселение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Населенные пункты Пудомягского СП расположены вдоль региональной автомобильной трассы Красное Село – Гатчина – Павловск. Железные дороги  по территории поселения не проходят, до ближайшей станции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Антропшино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4 км. Площадь земель Пудомягского сельского поселения составляет 6900 га., из них: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сельхозяйственного использования – 4569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жилой застройки и земли общественно – деловой застройки – 1347 га.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промышленной, коммерческой и </a:t>
            </a: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коммунально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- складской застройки – 40 га.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Земли водного фонда – 107 га.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Численность постоянного населения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 pitchFamily="18" charset="0"/>
                <a:cs typeface="Times New Roman" panose="02020603050405020304" pitchFamily="18" charset="0"/>
              </a:rPr>
              <a:t>на 01.01.2024 8 338 человек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CF686E-8D20-990C-65FF-2DF2CF6A4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025" y="198885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97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10033-1E36-06D7-4A86-6A1AAA1BC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688644" cy="1159336"/>
          </a:xfrm>
        </p:spPr>
        <p:txBody>
          <a:bodyPr/>
          <a:lstStyle/>
          <a:p>
            <a:r>
              <a:rPr lang="ru-RU" dirty="0"/>
              <a:t>ОСНОВНЫЕ ПОНЯТИЯ И ТЕРМИНЫ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90CAD3-9F73-76E8-5352-92FD4C5D6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97173"/>
            <a:ext cx="10178322" cy="4582420"/>
          </a:xfrm>
        </p:spPr>
        <p:txBody>
          <a:bodyPr>
            <a:normAutofit fontScale="70000" lnSpcReduction="20000"/>
          </a:bodyPr>
          <a:lstStyle/>
          <a:p>
            <a:endParaRPr lang="ru-RU" sz="2300" b="1" dirty="0">
              <a:latin typeface="Garamond" panose="02020404030301010803" pitchFamily="18" charset="0"/>
            </a:endParaRPr>
          </a:p>
          <a:p>
            <a:r>
              <a:rPr lang="ru-RU" sz="2300" b="1" dirty="0">
                <a:latin typeface="Garamond" panose="02020404030301010803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Доходы - денежные средства, поступающие в местный бюджет,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 Расходы – выплачиваемые из местного бюджета денежные средства, за исключением средств, являющихся в соответствии с Бюджетным кодексом источниками финансирования дефицита бюджета.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Дефицит - превышение расходов бюджета над его доходами.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Профицит – превышение доходов местного бюджета над его расходами.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r>
              <a:rPr lang="ru-RU" sz="2300" b="1" dirty="0">
                <a:latin typeface="Garamond" panose="02020404030301010803" pitchFamily="18" charset="0"/>
              </a:rPr>
              <a:t>Муниципальная программа – комплекс мероприятий, увязанных по ресурсам, срокам и исполнителям, направленных на достижение целей социально-экономического развития  Пудомягского сельского поселения в определенной сфере.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A38798-52FC-7A11-7537-F2ED1A857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160" y="145118"/>
            <a:ext cx="737680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01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02A22-1B1A-C29E-C46B-535AF800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582899" cy="1148703"/>
          </a:xfrm>
        </p:spPr>
        <p:txBody>
          <a:bodyPr/>
          <a:lstStyle/>
          <a:p>
            <a:pPr algn="r"/>
            <a:r>
              <a:rPr lang="ru-RU" dirty="0"/>
              <a:t>Этапы бюджетного процесса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642CAFB-2B79-D47B-8167-585A8B9993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032766"/>
              </p:ext>
            </p:extLst>
          </p:nvPr>
        </p:nvGraphicFramePr>
        <p:xfrm>
          <a:off x="1116420" y="1648047"/>
          <a:ext cx="5082362" cy="4561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4C676D2-22CA-D326-E8A0-B4E93948C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2708397"/>
              </p:ext>
            </p:extLst>
          </p:nvPr>
        </p:nvGraphicFramePr>
        <p:xfrm>
          <a:off x="6517757" y="1743741"/>
          <a:ext cx="5231219" cy="43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22FD0-0E04-892E-7E4E-ED97260211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04186" y="323906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0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B855B-3117-3EBD-A345-4963EBF8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бюджетной </a:t>
            </a:r>
            <a:r>
              <a:rPr lang="ru-RU" sz="4800" dirty="0"/>
              <a:t>системы</a:t>
            </a:r>
            <a:r>
              <a:rPr lang="ru-RU" dirty="0"/>
              <a:t> Российской Федерации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BF9AC59E-D6CB-7779-E2A8-8775CA152FA0}"/>
              </a:ext>
            </a:extLst>
          </p:cNvPr>
          <p:cNvSpPr/>
          <p:nvPr/>
        </p:nvSpPr>
        <p:spPr>
          <a:xfrm>
            <a:off x="1648047" y="3317358"/>
            <a:ext cx="2594344" cy="31582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бюджет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Бюджеты государственных внебюджетных фондов: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Пенсионный фонд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Фонд социального страхования РФ;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Федеральный фонд обязательного медицинского страхования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CB7E343-4EC7-B870-9343-8910A02FE685}"/>
              </a:ext>
            </a:extLst>
          </p:cNvPr>
          <p:cNvSpPr/>
          <p:nvPr/>
        </p:nvSpPr>
        <p:spPr>
          <a:xfrm>
            <a:off x="5780567" y="3429000"/>
            <a:ext cx="2310810" cy="29292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 </a:t>
            </a:r>
            <a:r>
              <a:rPr lang="ru-RU" sz="1400" b="1" dirty="0"/>
              <a:t>уровень</a:t>
            </a:r>
          </a:p>
          <a:p>
            <a:pPr algn="ctr"/>
            <a:r>
              <a:rPr lang="ru-RU" sz="1400" dirty="0"/>
              <a:t>• Бюджеты субъектов РФ</a:t>
            </a:r>
          </a:p>
          <a:p>
            <a:pPr algn="ctr"/>
            <a:r>
              <a:rPr lang="ru-RU" sz="1400" dirty="0"/>
              <a:t>• Бюджеты государственных внебюджетных фондов</a:t>
            </a:r>
          </a:p>
          <a:p>
            <a:pPr algn="ctr"/>
            <a:r>
              <a:rPr lang="ru-RU" sz="1400" dirty="0"/>
              <a:t>• Территориальные фонды обязательного медицинского страхования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853C79C-7712-1A7C-CD8D-24BD98DD26A5}"/>
              </a:ext>
            </a:extLst>
          </p:cNvPr>
          <p:cNvSpPr/>
          <p:nvPr/>
        </p:nvSpPr>
        <p:spPr>
          <a:xfrm>
            <a:off x="9431079" y="3429000"/>
            <a:ext cx="2115879" cy="304661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III</a:t>
            </a:r>
            <a:r>
              <a:rPr lang="ru-RU" sz="1400" b="1" dirty="0"/>
              <a:t> уровень</a:t>
            </a:r>
          </a:p>
          <a:p>
            <a:pPr algn="ctr"/>
            <a:r>
              <a:rPr lang="ru-RU" sz="1400" dirty="0"/>
              <a:t>• Местные бюджеты</a:t>
            </a:r>
          </a:p>
          <a:p>
            <a:pPr algn="ctr"/>
            <a:r>
              <a:rPr lang="ru-RU" sz="1400" dirty="0"/>
              <a:t>• Бюджеты муниципальных районов;</a:t>
            </a:r>
          </a:p>
          <a:p>
            <a:pPr algn="ctr"/>
            <a:r>
              <a:rPr lang="ru-RU" sz="1400" dirty="0"/>
              <a:t>• Бюджеты городских округов;</a:t>
            </a:r>
          </a:p>
          <a:p>
            <a:pPr algn="ctr"/>
            <a:r>
              <a:rPr lang="ru-RU" sz="1400" dirty="0"/>
              <a:t>• Бюджеты поселений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1F9ACA-DFEA-3414-D337-CAC875024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5070" y="75314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00DE5-1DC1-EDF7-93D7-86E7B5B3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4"/>
            <a:ext cx="9614796" cy="1818555"/>
          </a:xfrm>
        </p:spPr>
        <p:txBody>
          <a:bodyPr>
            <a:noAutofit/>
          </a:bodyPr>
          <a:lstStyle/>
          <a:p>
            <a:pPr algn="ctr"/>
            <a:r>
              <a:rPr lang="ru-RU" sz="4800" dirty="0"/>
              <a:t>Безвозмездные поступления</a:t>
            </a:r>
            <a:br>
              <a:rPr lang="ru-RU" sz="4400" dirty="0"/>
            </a:br>
            <a:r>
              <a:rPr lang="ru-RU" sz="3200" i="1" dirty="0"/>
              <a:t>Виды бюджетной финансовой помощи </a:t>
            </a:r>
            <a:endParaRPr lang="ru-RU" sz="4400" i="1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EE7B0A8-1157-A1C3-8EF1-56B1527DC437}"/>
              </a:ext>
            </a:extLst>
          </p:cNvPr>
          <p:cNvSpPr/>
          <p:nvPr/>
        </p:nvSpPr>
        <p:spPr>
          <a:xfrm>
            <a:off x="1137685" y="2873688"/>
            <a:ext cx="3242930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/>
              <a:t>межбюджетные трансферты, предоставляемые на безвозмездной и безвозвратной основе. </a:t>
            </a:r>
          </a:p>
          <a:p>
            <a:pPr algn="just"/>
            <a:r>
              <a:rPr lang="ru-RU" sz="1400" dirty="0"/>
              <a:t>•Предоставляются без установления направлений и условий их использования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273400-2614-1DFD-332E-B91CF3D52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289" y="149741"/>
            <a:ext cx="743776" cy="81693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B73B317-40EE-91A4-1E84-6CF72684FC0A}"/>
              </a:ext>
            </a:extLst>
          </p:cNvPr>
          <p:cNvSpPr/>
          <p:nvPr/>
        </p:nvSpPr>
        <p:spPr>
          <a:xfrm>
            <a:off x="5039833" y="2873688"/>
            <a:ext cx="3338623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/>
              <a:t>•Бюджетные средства, предоставляемые бюджету другого уровня бюджетной системы РФ или юридическому лицу на безвозмездной и безвозвратной основах при осуществлении определенных целевых расходов •Предоставляются на финансирование «переданных» полномочий другим публично-правовым образованиям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A8B5894-66A5-062D-64F4-60E16DA5DC9F}"/>
              </a:ext>
            </a:extLst>
          </p:cNvPr>
          <p:cNvSpPr/>
          <p:nvPr/>
        </p:nvSpPr>
        <p:spPr>
          <a:xfrm>
            <a:off x="9037673" y="2873688"/>
            <a:ext cx="2778391" cy="26049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/>
              <a:t>•Бюджетные средства, предоставляемые бюджету другого уровня бюджетной системы РФ, физическому или юридическому лицу на условиях долевого финансирования целевых расходов</a:t>
            </a:r>
          </a:p>
          <a:p>
            <a:pPr algn="just"/>
            <a:r>
              <a:rPr lang="ru-RU" sz="1200" dirty="0"/>
              <a:t>•Предоставляются для осуществления определенных расходов на основе софинансирования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E51FE6-EB0C-BB53-FDEF-DCA7E3136771}"/>
              </a:ext>
            </a:extLst>
          </p:cNvPr>
          <p:cNvSpPr txBox="1"/>
          <p:nvPr/>
        </p:nvSpPr>
        <p:spPr>
          <a:xfrm>
            <a:off x="1765005" y="2094614"/>
            <a:ext cx="169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Дотации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F0D09-1FCD-040C-1AB5-D1994DEE76DB}"/>
              </a:ext>
            </a:extLst>
          </p:cNvPr>
          <p:cNvSpPr txBox="1"/>
          <p:nvPr/>
        </p:nvSpPr>
        <p:spPr>
          <a:xfrm>
            <a:off x="6096000" y="2286000"/>
            <a:ext cx="127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Субвенции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1CB4AB-D9C9-3822-0BBC-264CB661F6F6}"/>
              </a:ext>
            </a:extLst>
          </p:cNvPr>
          <p:cNvSpPr txBox="1"/>
          <p:nvPr/>
        </p:nvSpPr>
        <p:spPr>
          <a:xfrm>
            <a:off x="10313581" y="2200939"/>
            <a:ext cx="115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Субсидии</a:t>
            </a:r>
          </a:p>
        </p:txBody>
      </p:sp>
    </p:spTree>
    <p:extLst>
      <p:ext uri="{BB962C8B-B14F-4D97-AF65-F5344CB8AC3E}">
        <p14:creationId xmlns:p14="http://schemas.microsoft.com/office/powerpoint/2010/main" val="383807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DA8F42-88B8-B795-3180-7015D7031267}"/>
              </a:ext>
            </a:extLst>
          </p:cNvPr>
          <p:cNvSpPr txBox="1"/>
          <p:nvPr/>
        </p:nvSpPr>
        <p:spPr>
          <a:xfrm>
            <a:off x="1562986" y="457200"/>
            <a:ext cx="78468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/>
              <a:t>Правовые основы формирования  бюджета Пудомягского сельского поселения </a:t>
            </a:r>
            <a:endParaRPr lang="ru-RU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49ED0-FBA0-B731-A21F-D17D4993BF9C}"/>
              </a:ext>
            </a:extLst>
          </p:cNvPr>
          <p:cNvSpPr txBox="1"/>
          <p:nvPr/>
        </p:nvSpPr>
        <p:spPr>
          <a:xfrm>
            <a:off x="1105786" y="2764465"/>
            <a:ext cx="33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Бюджетный кодекс РФ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CA5E8A-3D3F-B723-318F-71E53644A482}"/>
              </a:ext>
            </a:extLst>
          </p:cNvPr>
          <p:cNvSpPr txBox="1"/>
          <p:nvPr/>
        </p:nvSpPr>
        <p:spPr>
          <a:xfrm>
            <a:off x="4880344" y="2764465"/>
            <a:ext cx="3721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ФЗ от 06.10.2003 №  131-ФЗ «Об общих принципах организации местного самоуправления в Российской Федерации»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73936E-90A2-32A7-9F1E-60D3C70929F4}"/>
              </a:ext>
            </a:extLst>
          </p:cNvPr>
          <p:cNvSpPr txBox="1"/>
          <p:nvPr/>
        </p:nvSpPr>
        <p:spPr>
          <a:xfrm>
            <a:off x="8915400" y="2949131"/>
            <a:ext cx="248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Налоговый кодекс РФ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8AFD8-D9E4-C0C8-BCF9-53B7582C207B}"/>
              </a:ext>
            </a:extLst>
          </p:cNvPr>
          <p:cNvSpPr txBox="1"/>
          <p:nvPr/>
        </p:nvSpPr>
        <p:spPr>
          <a:xfrm>
            <a:off x="1562986" y="4452257"/>
            <a:ext cx="3977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Положение о бюджетном процессе муниципального образования Кобринского сельского поселения Гатчинского муниципального района Ленинградской 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6F4F-485A-FBF2-0318-FE6DC49EF1B7}"/>
              </a:ext>
            </a:extLst>
          </p:cNvPr>
          <p:cNvSpPr txBox="1"/>
          <p:nvPr/>
        </p:nvSpPr>
        <p:spPr>
          <a:xfrm>
            <a:off x="5812971" y="4474029"/>
            <a:ext cx="5736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 Прочие правовые акты: Прогноз социально-экономического развития Пудомягского СП; Основные направления бюджетной и налоговой политики Пудомягского СП.  Муниципальные программы Пудомягского сельского поселения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4D6925B-A7EE-8927-9BD8-0A6AB2811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55" y="320875"/>
            <a:ext cx="743776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041A-0838-74AA-C256-958F6034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9144179" cy="1492132"/>
          </a:xfrm>
        </p:spPr>
        <p:txBody>
          <a:bodyPr/>
          <a:lstStyle/>
          <a:p>
            <a:r>
              <a:rPr lang="ru-RU" dirty="0"/>
              <a:t>Основные характеристики бюджета Пудомягского СП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CC535-6010-32E7-4972-D42D0D69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4" y="1874517"/>
            <a:ext cx="10450286" cy="4005075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E377E5-F99B-FC5F-EBB7-4983E9A8B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322" y="382385"/>
            <a:ext cx="743776" cy="816935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3622596-7C09-EB02-7317-B80CBDFB4F10}"/>
              </a:ext>
            </a:extLst>
          </p:cNvPr>
          <p:cNvSpPr/>
          <p:nvPr/>
        </p:nvSpPr>
        <p:spPr>
          <a:xfrm>
            <a:off x="3864429" y="2743200"/>
            <a:ext cx="5050971" cy="2569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>
                <a:solidFill>
                  <a:schemeClr val="tx1"/>
                </a:solidFill>
              </a:rPr>
              <a:t>Сбалансированность бюджета (равенство доходов и расходов) – один из основополагающих </a:t>
            </a:r>
            <a:r>
              <a:rPr lang="ru-RU" sz="1100" b="1" i="1" dirty="0">
                <a:solidFill>
                  <a:schemeClr val="tx1"/>
                </a:solidFill>
              </a:rPr>
              <a:t>принципов</a:t>
            </a:r>
            <a:r>
              <a:rPr lang="ru-RU" sz="1600" b="1" i="1" dirty="0">
                <a:solidFill>
                  <a:schemeClr val="tx1"/>
                </a:solidFill>
              </a:rPr>
              <a:t> при составлении бюджета, когда это равенство нарушается, возникает дефицит, либо профицит бюджета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3D8142D-8DB7-7ADA-28A2-1A4F30EA4410}"/>
              </a:ext>
            </a:extLst>
          </p:cNvPr>
          <p:cNvSpPr/>
          <p:nvPr/>
        </p:nvSpPr>
        <p:spPr>
          <a:xfrm>
            <a:off x="1088571" y="2373086"/>
            <a:ext cx="2013858" cy="881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Доходы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A4B80D4-4C49-107C-1084-65ED90211E5F}"/>
              </a:ext>
            </a:extLst>
          </p:cNvPr>
          <p:cNvSpPr/>
          <p:nvPr/>
        </p:nvSpPr>
        <p:spPr>
          <a:xfrm>
            <a:off x="9677400" y="2286000"/>
            <a:ext cx="2006698" cy="9688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Расходы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2E57956-54D5-598F-C949-2938EE55C4DF}"/>
              </a:ext>
            </a:extLst>
          </p:cNvPr>
          <p:cNvSpPr/>
          <p:nvPr/>
        </p:nvSpPr>
        <p:spPr>
          <a:xfrm>
            <a:off x="1088571" y="4147457"/>
            <a:ext cx="2383972" cy="23281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платежи, сборы и т.д.)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17F667-460C-B4C4-5E1D-4098C6B4FD56}"/>
              </a:ext>
            </a:extLst>
          </p:cNvPr>
          <p:cNvSpPr/>
          <p:nvPr/>
        </p:nvSpPr>
        <p:spPr>
          <a:xfrm>
            <a:off x="9677400" y="4147457"/>
            <a:ext cx="2006698" cy="200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Выплачиваемые из бюджета денежные средства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5D5EFB7-574C-9320-3018-0C05DC646569}"/>
              </a:ext>
            </a:extLst>
          </p:cNvPr>
          <p:cNvSpPr/>
          <p:nvPr/>
        </p:nvSpPr>
        <p:spPr>
          <a:xfrm>
            <a:off x="3995057" y="5758543"/>
            <a:ext cx="4920343" cy="598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>
                <a:solidFill>
                  <a:schemeClr val="tx1"/>
                </a:solidFill>
              </a:rPr>
              <a:t>Дефицит (расходы больше доходов) Профицит (доходы больше расходов)</a:t>
            </a:r>
          </a:p>
        </p:txBody>
      </p:sp>
    </p:spTree>
    <p:extLst>
      <p:ext uri="{BB962C8B-B14F-4D97-AF65-F5344CB8AC3E}">
        <p14:creationId xmlns:p14="http://schemas.microsoft.com/office/powerpoint/2010/main" val="1632622745"/>
      </p:ext>
    </p:extLst>
  </p:cSld>
  <p:clrMapOvr>
    <a:masterClrMapping/>
  </p:clrMapOvr>
</p:sld>
</file>

<file path=ppt/theme/theme1.xml><?xml version="1.0" encoding="utf-8"?>
<a:theme xmlns:a="http://schemas.openxmlformats.org/drawingml/2006/main" name="Эмблема">
  <a:themeElements>
    <a:clrScheme name="Эмблема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Эмблема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5844</TotalTime>
  <Words>1750</Words>
  <Application>Microsoft Office PowerPoint</Application>
  <PresentationFormat>Широкоэкранный</PresentationFormat>
  <Paragraphs>204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Corbel</vt:lpstr>
      <vt:lpstr>Garamond</vt:lpstr>
      <vt:lpstr>Gill Sans MT</vt:lpstr>
      <vt:lpstr>Impact</vt:lpstr>
      <vt:lpstr>Times New Roman</vt:lpstr>
      <vt:lpstr>Эмблема</vt:lpstr>
      <vt:lpstr>Итоги исполнения бюджета Пудомягского  сельского поселения за 2023 год </vt:lpstr>
      <vt:lpstr>Уважаемые жители Пудомягского сельского поселения!</vt:lpstr>
      <vt:lpstr>Презентация PowerPoint</vt:lpstr>
      <vt:lpstr>ОСНОВНЫЕ ПОНЯТИЯ И ТЕРМИНЫ</vt:lpstr>
      <vt:lpstr>Этапы бюджетного процесса</vt:lpstr>
      <vt:lpstr>Структура бюджетной системы Российской Федерации</vt:lpstr>
      <vt:lpstr>Безвозмездные поступления Виды бюджетной финансовой помощи </vt:lpstr>
      <vt:lpstr>Презентация PowerPoint</vt:lpstr>
      <vt:lpstr>Основные характеристики бюджета Пудомягского СП</vt:lpstr>
      <vt:lpstr>Бюджет Пудомягского сельского поселения 2023 год</vt:lpstr>
      <vt:lpstr>СТРУКТУРА ДОХОДОВ БЮДЖЕТА ЗА 2023 ГОД (ТЫС. РУБ.)</vt:lpstr>
      <vt:lpstr>Исполнение доходов бюджета Пудомягского сельского поселения за 2023 год </vt:lpstr>
      <vt:lpstr>Структура налоговых доходов бюджета за 2023 год</vt:lpstr>
      <vt:lpstr>СТРУКТУРА НЕНАЛОГОВЫХ ДОХОДОВ БЮДЖЕТА ЗА 2023 ГОД (ТЫС. РУБ.)</vt:lpstr>
      <vt:lpstr>СТРУКТУРА БЕЗВОЗМЕЗДНЫХ ПОСТУПЛЕНИЙ 2023 год (ТЫС. РУБ.)</vt:lpstr>
      <vt:lpstr>Расходы бюджета 2023 года</vt:lpstr>
      <vt:lpstr>Презентация PowerPoint</vt:lpstr>
      <vt:lpstr>Структура расходов за 2023 год</vt:lpstr>
      <vt:lpstr>Программные расходы за 2022 год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исполнения бюджета Пудомягского  сельского поселения за 2022 год </dc:title>
  <dc:creator>Тайцы Администрация</dc:creator>
  <cp:lastModifiedBy>Семенова Екатерина Владмиировна</cp:lastModifiedBy>
  <cp:revision>61</cp:revision>
  <dcterms:created xsi:type="dcterms:W3CDTF">2023-03-29T13:36:44Z</dcterms:created>
  <dcterms:modified xsi:type="dcterms:W3CDTF">2025-02-28T09:46:48Z</dcterms:modified>
</cp:coreProperties>
</file>