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800" dirty="0"/>
              <a:t>СТРУКТУРА ДОХОДОВ отчетный 2019 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4A-4B16-8DAA-A322333D6854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4A-4B16-8DAA-A322333D6854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4A-4B16-8DAA-A322333D6854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64A-4B16-8DAA-A322333D685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Налоговые</c:v>
                </c:pt>
                <c:pt idx="1">
                  <c:v>Неналоговые</c:v>
                </c:pt>
                <c:pt idx="2">
                  <c:v>Дотации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25.05</c:v>
                </c:pt>
                <c:pt idx="1">
                  <c:v>1.4</c:v>
                </c:pt>
                <c:pt idx="2">
                  <c:v>14.7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89392195193439"/>
          <c:y val="0.14659482279746694"/>
          <c:w val="0.32207562043933646"/>
          <c:h val="0.5557939549926551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СТРУКТУРА ДОХОДОВ 2020 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EE7-4951-AD46-E71C6CBFA4F3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EE7-4951-AD46-E71C6CBFA4F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F9E-47C8-B75F-8D22B8721E67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F9E-47C8-B75F-8D22B8721E67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F9E-47C8-B75F-8D22B8721E6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24.2</c:v>
                </c:pt>
                <c:pt idx="1">
                  <c:v>1.2</c:v>
                </c:pt>
                <c:pt idx="2">
                  <c:v>17.7</c:v>
                </c:pt>
                <c:pt idx="3">
                  <c:v>13.6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E7-4951-AD46-E71C6CBFA4F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89392195193439"/>
          <c:y val="0.16129226382253828"/>
          <c:w val="0.3408383111096403"/>
          <c:h val="0.531298219950869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Расходная часть бюджета по разделам по разделам и подразделам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  <a:satMod val="165000"/>
                  </a:schemeClr>
                </a:gs>
                <a:gs pos="30000">
                  <a:schemeClr val="accent1">
                    <a:shade val="58000"/>
                    <a:satMod val="165000"/>
                  </a:schemeClr>
                </a:gs>
                <a:gs pos="75000">
                  <a:schemeClr val="accent1">
                    <a:shade val="30000"/>
                    <a:satMod val="175000"/>
                  </a:schemeClr>
                </a:gs>
                <a:gs pos="100000">
                  <a:schemeClr val="accent1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15.1</c:v>
                </c:pt>
                <c:pt idx="1">
                  <c:v>0.03</c:v>
                </c:pt>
                <c:pt idx="2">
                  <c:v>0.2</c:v>
                </c:pt>
                <c:pt idx="3">
                  <c:v>7.5</c:v>
                </c:pt>
                <c:pt idx="4">
                  <c:v>18.8</c:v>
                </c:pt>
                <c:pt idx="5">
                  <c:v>4.0000000000000001E-3</c:v>
                </c:pt>
                <c:pt idx="6">
                  <c:v>8.8000000000000007</c:v>
                </c:pt>
                <c:pt idx="7">
                  <c:v>5.0000000000000001E-3</c:v>
                </c:pt>
                <c:pt idx="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5-457D-849D-4751725434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3000"/>
                    <a:satMod val="165000"/>
                  </a:schemeClr>
                </a:gs>
                <a:gs pos="30000">
                  <a:schemeClr val="accent2">
                    <a:shade val="58000"/>
                    <a:satMod val="165000"/>
                  </a:schemeClr>
                </a:gs>
                <a:gs pos="75000">
                  <a:schemeClr val="accent2">
                    <a:shade val="30000"/>
                    <a:satMod val="175000"/>
                  </a:schemeClr>
                </a:gs>
                <a:gs pos="100000">
                  <a:schemeClr val="accent2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20.100000000000001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  <c:pt idx="4">
                  <c:v>19.8</c:v>
                </c:pt>
                <c:pt idx="5">
                  <c:v>5.0000000000000001E-3</c:v>
                </c:pt>
                <c:pt idx="6">
                  <c:v>9.6999999999999993</c:v>
                </c:pt>
                <c:pt idx="7">
                  <c:v>5.0000000000000001E-3</c:v>
                </c:pt>
                <c:pt idx="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5-457D-849D-4751725434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29453935"/>
        <c:axId val="429443535"/>
      </c:barChart>
      <c:catAx>
        <c:axId val="42945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443535"/>
        <c:crosses val="autoZero"/>
        <c:auto val="1"/>
        <c:lblAlgn val="ctr"/>
        <c:lblOffset val="100"/>
        <c:noMultiLvlLbl val="0"/>
      </c:catAx>
      <c:valAx>
        <c:axId val="429443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45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0.98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1638146" y="1897341"/>
          <a:ext cx="1890246" cy="62293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доходы: </a:t>
          </a:r>
        </a:p>
        <a:p xmlns:a="http://schemas.openxmlformats.org/drawingml/2006/main">
          <a:pPr algn="ctr" rtl="0">
            <a:defRPr sz="1000"/>
          </a:pPr>
          <a:r>
            <a:rPr lang="ru-RU" sz="1200" b="1" u="sng" dirty="0">
              <a:solidFill>
                <a:srgbClr val="002060"/>
              </a:solidFill>
              <a:latin typeface="Times New Roman"/>
              <a:cs typeface="Times New Roman"/>
            </a:rPr>
            <a:t>26 ,44 </a:t>
          </a:r>
          <a:r>
            <a:rPr lang="ru-RU" sz="1200" b="1" u="sng" dirty="0" err="1">
              <a:solidFill>
                <a:srgbClr val="002060"/>
              </a:solidFill>
              <a:latin typeface="Times New Roman"/>
              <a:cs typeface="Times New Roman"/>
            </a:rPr>
            <a:t>млн.руб</a:t>
          </a:r>
          <a:endParaRPr lang="ru-RU" sz="1200" b="1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endParaRPr lang="ru-RU" sz="12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  <a:endParaRPr lang="ru-RU" sz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1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27 ,66 </a:t>
          </a:r>
          <a:r>
            <a:rPr lang="ru-RU" sz="1200" b="1" u="sng" dirty="0" err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endParaRPr lang="ru-RU" sz="12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0.98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1638146" y="1897341"/>
          <a:ext cx="1890246" cy="62293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доходы: </a:t>
          </a:r>
        </a:p>
        <a:p xmlns:a="http://schemas.openxmlformats.org/drawingml/2006/main">
          <a:pPr algn="ctr" rtl="0">
            <a:defRPr sz="1000"/>
          </a:pPr>
          <a:r>
            <a:rPr lang="ru-RU" sz="1200" b="1" u="sng" dirty="0">
              <a:solidFill>
                <a:srgbClr val="002060"/>
              </a:solidFill>
              <a:latin typeface="Times New Roman"/>
              <a:cs typeface="Times New Roman"/>
            </a:rPr>
            <a:t>25,49 млн. рублей</a:t>
          </a:r>
          <a:r>
            <a:rPr lang="ru-RU" sz="1200" b="1" dirty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2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  <a:endParaRPr lang="ru-RU" sz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1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34,52 млн. рублей</a:t>
          </a:r>
        </a:p>
        <a:p xmlns:a="http://schemas.openxmlformats.org/drawingml/2006/main">
          <a:pPr algn="ctr" rtl="0">
            <a:defRPr sz="1000"/>
          </a:pPr>
          <a:endParaRPr lang="ru-RU" sz="12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2989B0-238F-41B0-B7A0-B8D971B0EF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/>
              <a:t>ИТОГИ ИСПОЛНЕНИЯ БЮДЖЕТА ПУДОМЯГСКОГО СЕЛЬСКОГО ПОСЕЛЕНИЯ ЗА 2020 ГОД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C02CFE-1D2A-4A5C-854F-DAB924A06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1"/>
            <a:ext cx="1008112" cy="109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58CB3-EA5A-4EA1-BED7-755C3C2D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Уважаемые жители Пудомягского сельского поселения!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3E1278-7EBF-4A3A-9C0D-B5B71D66AD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Предоставляем вашему вниманию ИТОГИ ИСПОЛНЕНИЯ БЮДЖЕТА ПУДОМЯГСКОГО СЕЛЬСКОГО ПОСЕЛЕНИЯ ЗА 2020 ГОД, подготовленный на основе решения Совета депутатов  Пудомягского сельского поселения от 17.06.2021 №135 «Об исполнении бюджета Пудомягского сельского поселения за  2020 год».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    Отчет об исполнении бюджета для граждан разработан с целью обеспечения прозрачности и открытости бюджетного процесса путем информирования жителей о бюджете Пудомягского сельского поселения в доступной форме.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     Отчет об исполнении бюджета для граждан  подготовлен администрацией (отдел бюджетного учета и отчетности) Пудомягского сельского поселения.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Место нахождения: Ленинградская область, Гатчинский район, пос. Лукаши, ул. Ижорская, д.8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Телефон: (881371) 64-730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Факс: (881371) 64-730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Адрес электронной почты: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pudomyagskoesp@mail.ru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65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B82356-3426-40FA-B653-AC5B03D7BB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Территория Пудомягского сельского поселения  расположена на возвышенности, вдоль русла реки Ижора.  Протяженность поселения с севера на юг составляет  около 20 км. Поселение расположено между гор. С-Петербургом (пригородная зона С-Петербурга) и гор. Гатчина.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Граничащие территории: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севера – С-Петербург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Северо-востока -  г. Коммунар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</a:t>
            </a:r>
            <a:r>
              <a:rPr kumimoji="0" lang="ru-RU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Северо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запада – </a:t>
            </a:r>
            <a:r>
              <a:rPr kumimoji="0" lang="ru-RU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Веревское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поселение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юга – </a:t>
            </a:r>
            <a:r>
              <a:rPr kumimoji="0" lang="ru-RU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Новосветское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поселение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</a:t>
            </a:r>
            <a:r>
              <a:rPr kumimoji="0" lang="ru-RU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юго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востока – Сусанинское поселение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Населенные пункты Пудомягского СП расположены вдоль региональной автомобильной трассы Красное Село – Гатчина – Павловск. Железные дороги  по территории поселения не проходят, до ближайшей станции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Антропшино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км. Площадь земель Пудомягского сельского поселения составляет 6900 га., из них: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Земли сельхозяйственного использования – 4569 га.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Земли жилой застройки и земли общественно – деловой застройки – 1347 га.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Земли промышленной, коммерческой и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коммунально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складской застройки – 40 га. 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Земли водного фонда – 107 га.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Численность постоянного населения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01.01.2021 6 068 человек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7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A2B2C-7C3B-4195-B28A-DA9D31E3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 И ТЕРМИНЫ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3F7F4D-ED41-4AB7-ADA4-F9EF99D870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Бюджет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это форма образования и расходования денежных средств, предназначенных для финансового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обеспечения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задач и функций государства и местного самоуправления.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Доходы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денежные средства, поступающие в местный бюджет,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Расходы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– выплачиваемые из местного бюджета денежные средства,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Дефицит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 превышение расходов бюджета над его доходами.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Профицит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– превышение доходов местного бюджета над его расходами.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Межбюджетные трансферты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– средства, предоставляемые одним бюджетом бюджетной системы Российской Федерации другому бюджету Российской Федерации.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Дотации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– межбюджетные трансферты, предоставляемые на безвозмездной и безвозвратной основе без установления направлений и (или) условий их использования.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Муниципальная программа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– комплекс мероприятий, увязанных по ресурсам, срокам и исполнителям, направленных на достижение целей социально-экономического развития  Пудомягского сельского поселения в определенной сфере.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15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Основные характеристики бюджета Пудомягского сельского поселения за 2020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6474285"/>
              </p:ext>
            </p:extLst>
          </p:nvPr>
        </p:nvGraphicFramePr>
        <p:xfrm>
          <a:off x="214282" y="1600200"/>
          <a:ext cx="8429685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1121">
                <a:tc>
                  <a:txBody>
                    <a:bodyPr/>
                    <a:lstStyle/>
                    <a:p>
                      <a:r>
                        <a:rPr lang="ru-RU" sz="1400" dirty="0"/>
                        <a:t>Наименование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Факт 2019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Уточненный план 2020 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Исполнено за 2020 год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 исполнения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Отношение 2020 г к  2019</a:t>
                      </a: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915">
                <a:tc>
                  <a:txBody>
                    <a:bodyPr/>
                    <a:lstStyle/>
                    <a:p>
                      <a:r>
                        <a:rPr lang="ru-RU" sz="1600" dirty="0"/>
                        <a:t>Доходы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54,1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60,0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104,52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+5,9</a:t>
                      </a: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987">
                <a:tc>
                  <a:txBody>
                    <a:bodyPr/>
                    <a:lstStyle/>
                    <a:p>
                      <a:r>
                        <a:rPr lang="ru-RU" sz="1600" dirty="0"/>
                        <a:t>Расходы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52,7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68,5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65,9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96,24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+13,2</a:t>
                      </a: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54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dirty="0"/>
                        <a:t>Дефицит(-),          </a:t>
                      </a:r>
                    </a:p>
                    <a:p>
                      <a:pPr marL="0" indent="0" algn="just"/>
                      <a:r>
                        <a:rPr lang="ru-RU" sz="1600" dirty="0" err="1"/>
                        <a:t>профицит</a:t>
                      </a:r>
                      <a:r>
                        <a:rPr lang="ru-RU" sz="1600" dirty="0"/>
                        <a:t> (+)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-11,1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-5,1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15272" y="128586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млн.руб</a:t>
            </a: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D96C1FC-3FCE-44AF-81F1-121A41BB7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26" y="284226"/>
            <a:ext cx="735841" cy="81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</a:t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671982"/>
              </p:ext>
            </p:extLst>
          </p:nvPr>
        </p:nvGraphicFramePr>
        <p:xfrm>
          <a:off x="467544" y="1034766"/>
          <a:ext cx="33843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DEBBA08B-4439-4D78-B3D2-65A827969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227179"/>
              </p:ext>
            </p:extLst>
          </p:nvPr>
        </p:nvGraphicFramePr>
        <p:xfrm>
          <a:off x="4580384" y="1061120"/>
          <a:ext cx="33843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92820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68859-C713-4E02-88BB-922F09656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ИСПОЛНЕНИЕ БЮДЖЕТА</a:t>
            </a:r>
            <a:br>
              <a:rPr lang="ru-RU" sz="1400" dirty="0"/>
            </a:br>
            <a:r>
              <a:rPr lang="ru-RU" sz="1400" dirty="0"/>
              <a:t> ЗА 2020 ГОД В СРАВНЕНИИ С 2019 ГОДОМ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F0FA7BB-82C6-44E3-AD32-D447FE8C81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729611"/>
              </p:ext>
            </p:extLst>
          </p:nvPr>
        </p:nvGraphicFramePr>
        <p:xfrm>
          <a:off x="457200" y="1412776"/>
          <a:ext cx="7766521" cy="4855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854">
                  <a:extLst>
                    <a:ext uri="{9D8B030D-6E8A-4147-A177-3AD203B41FA5}">
                      <a16:colId xmlns:a16="http://schemas.microsoft.com/office/drawing/2014/main" val="404439363"/>
                    </a:ext>
                  </a:extLst>
                </a:gridCol>
                <a:gridCol w="1503725">
                  <a:extLst>
                    <a:ext uri="{9D8B030D-6E8A-4147-A177-3AD203B41FA5}">
                      <a16:colId xmlns:a16="http://schemas.microsoft.com/office/drawing/2014/main" val="8289476"/>
                    </a:ext>
                  </a:extLst>
                </a:gridCol>
                <a:gridCol w="1545942">
                  <a:extLst>
                    <a:ext uri="{9D8B030D-6E8A-4147-A177-3AD203B41FA5}">
                      <a16:colId xmlns:a16="http://schemas.microsoft.com/office/drawing/2014/main" val="1845141578"/>
                    </a:ext>
                  </a:extLst>
                </a:gridCol>
              </a:tblGrid>
              <a:tr h="453970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Факт 2019 год, млн. </a:t>
                      </a:r>
                      <a:r>
                        <a:rPr lang="ru-RU" sz="1200" dirty="0" err="1"/>
                        <a:t>руб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Факт 2020 год, млн. </a:t>
                      </a:r>
                      <a:r>
                        <a:rPr lang="ru-RU" sz="1200" dirty="0" err="1"/>
                        <a:t>руб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135962"/>
                  </a:ext>
                </a:extLst>
              </a:tr>
              <a:tr h="635559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физических лиц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778971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Акцизы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267591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93512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421021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927124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r>
                        <a:rPr lang="ru-RU" sz="1200" dirty="0"/>
                        <a:t>ДОХОДЫ ОТ ИСПОЛЬЗОВАНИЯ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475413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Дотации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518220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Субсидии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26132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Субвенции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08667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Иные 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612162"/>
                  </a:ext>
                </a:extLst>
              </a:tr>
              <a:tr h="363176"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421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9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11DDA-80E7-4161-9AFA-42C640AA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Расходная часть бюджета Пудомягского сельского поселения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AF7BD7A-08C4-4075-8945-9245DCA907C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42836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23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BEBA3-1A70-4B3C-876E-1228846E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Расходы бюджета в разрезе муниципальной программы Пудомягского сельского поселения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E14F323-E0B6-4814-89A2-D76B14306CF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1681189"/>
              </p:ext>
            </p:extLst>
          </p:nvPr>
        </p:nvGraphicFramePr>
        <p:xfrm>
          <a:off x="395536" y="1600200"/>
          <a:ext cx="7992888" cy="452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170579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695964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9691474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4973246"/>
                    </a:ext>
                  </a:extLst>
                </a:gridCol>
              </a:tblGrid>
              <a:tr h="436134">
                <a:tc>
                  <a:txBody>
                    <a:bodyPr/>
                    <a:lstStyle/>
                    <a:p>
                      <a:r>
                        <a:rPr lang="ru-RU" sz="1600" dirty="0"/>
                        <a:t>Подпрограмма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147274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 1."Создание условий для экономического развития Пудомягского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02581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 2 ."Обеспечение безопасности на территории Пудомягского сельского поселения"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40319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Подпрограмма3."Жилищно-коммунальное хозяйство, содержание автомобильных дорог и благоустройство территории Пудомягского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825306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 4.Развитие культуры и спорта, организация праздничных мероприятий на территории Пудомягского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435619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 5."Развитие молодежной политики на территории Пудомягского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40300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200" dirty="0"/>
                        <a:t>Подпрограмма 7: "Формирование законопослушного поведения участников дорожного движения в муниципальном образовании «Пудомягское сельское  поселение"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764929"/>
                  </a:ext>
                </a:extLst>
              </a:tr>
              <a:tr h="436134">
                <a:tc>
                  <a:txBody>
                    <a:bodyPr/>
                    <a:lstStyle/>
                    <a:p>
                      <a:r>
                        <a:rPr lang="ru-RU" sz="1600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4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995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775</Words>
  <Application>Microsoft Office PowerPoint</Application>
  <PresentationFormat>Экран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Century Schoolbook</vt:lpstr>
      <vt:lpstr>Garamond</vt:lpstr>
      <vt:lpstr>Times New Roman</vt:lpstr>
      <vt:lpstr>Wingdings</vt:lpstr>
      <vt:lpstr>Wingdings 2</vt:lpstr>
      <vt:lpstr>Эркер</vt:lpstr>
      <vt:lpstr>ИТОГИ ИСПОЛНЕНИЯ БЮДЖЕТА ПУДОМЯГСКОГО СЕЛЬСКОГО ПОСЕЛЕНИЯ ЗА 2020 ГОД</vt:lpstr>
      <vt:lpstr>Уважаемые жители Пудомягского сельского поселения!</vt:lpstr>
      <vt:lpstr>Презентация PowerPoint</vt:lpstr>
      <vt:lpstr>ОСНОВНЫЕ ПОНЯТИЯ И ТЕРМИНЫ</vt:lpstr>
      <vt:lpstr>Основные характеристики бюджета Пудомягского сельского поселения за 2020 год</vt:lpstr>
      <vt:lpstr>Исполнение ДОХОДОВ БЮДЖЕТА </vt:lpstr>
      <vt:lpstr>ИСПОЛНЕНИЕ БЮДЖЕТА  ЗА 2020 ГОД В СРАВНЕНИИ С 2019 ГОДОМ</vt:lpstr>
      <vt:lpstr>Расходная часть бюджета Пудомягского сельского поселения </vt:lpstr>
      <vt:lpstr>Расходы бюджета в разрезе муниципальной программы Пудомягского сельского поселения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КОБРИНСКОГО СЕЛЬСКОГО ПОСЕЛЕНИЯ ЗА 2020 ГОД</dc:title>
  <dc:creator>79823810666</dc:creator>
  <cp:lastModifiedBy>Тайцы Администрация</cp:lastModifiedBy>
  <cp:revision>28</cp:revision>
  <dcterms:created xsi:type="dcterms:W3CDTF">2021-03-04T06:48:53Z</dcterms:created>
  <dcterms:modified xsi:type="dcterms:W3CDTF">2022-03-11T11:27:59Z</dcterms:modified>
</cp:coreProperties>
</file>