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  <p:sldId id="257" r:id="rId6"/>
    <p:sldId id="259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5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800" dirty="0"/>
              <a:t>СТРУКТУРА ДОХОДОВ отчетный 2019 г.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3546952464275285E-2"/>
          <c:y val="1.6014966919293975E-3"/>
          <c:w val="0.60419692330125396"/>
          <c:h val="0.8411214291228277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ДОХОДОВ</c:v>
                </c:pt>
              </c:strCache>
            </c:strRef>
          </c:tx>
          <c:explosion val="4"/>
          <c:dPt>
            <c:idx val="0"/>
            <c:bubble3D val="0"/>
            <c:spPr>
              <a:solidFill>
                <a:schemeClr val="accent1">
                  <a:shade val="58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764A-4B16-8DAA-A322333D6854}"/>
              </c:ext>
            </c:extLst>
          </c:dPt>
          <c:dPt>
            <c:idx val="1"/>
            <c:bubble3D val="0"/>
            <c:spPr>
              <a:solidFill>
                <a:schemeClr val="accent1">
                  <a:shade val="86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764A-4B16-8DAA-A322333D6854}"/>
              </c:ext>
            </c:extLst>
          </c:dPt>
          <c:dPt>
            <c:idx val="2"/>
            <c:bubble3D val="0"/>
            <c:spPr>
              <a:solidFill>
                <a:schemeClr val="accent1">
                  <a:tint val="86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764A-4B16-8DAA-A322333D6854}"/>
              </c:ext>
            </c:extLst>
          </c:dPt>
          <c:dPt>
            <c:idx val="3"/>
            <c:bubble3D val="0"/>
            <c:spPr>
              <a:solidFill>
                <a:schemeClr val="accent1">
                  <a:tint val="58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764A-4B16-8DAA-A322333D6854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Налоговые</c:v>
                </c:pt>
                <c:pt idx="1">
                  <c:v>Неналоговые</c:v>
                </c:pt>
                <c:pt idx="2">
                  <c:v>Дотации</c:v>
                </c:pt>
                <c:pt idx="3">
                  <c:v>Субсидии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25.05</c:v>
                </c:pt>
                <c:pt idx="1">
                  <c:v>1.4</c:v>
                </c:pt>
                <c:pt idx="2">
                  <c:v>14.7</c:v>
                </c:pt>
                <c:pt idx="3">
                  <c:v>8.1999999999999993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59F-4A86-9A66-AA695C28448A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3289392195193439"/>
          <c:y val="0.14659482279746694"/>
          <c:w val="0.32207562043933646"/>
          <c:h val="0.55579395499265516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200" dirty="0"/>
              <a:t>СТРУКТУРА ДОХОДОВ 2020 г.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3546952464275285E-2"/>
          <c:y val="1.6014966919293975E-3"/>
          <c:w val="0.60419692330125396"/>
          <c:h val="0.8411214291228277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ДОХОДОВ</c:v>
                </c:pt>
              </c:strCache>
            </c:strRef>
          </c:tx>
          <c:explosion val="4"/>
          <c:dPt>
            <c:idx val="0"/>
            <c:bubble3D val="0"/>
            <c:spPr>
              <a:solidFill>
                <a:schemeClr val="accent1">
                  <a:shade val="53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CEE7-4951-AD46-E71C6CBFA4F3}"/>
              </c:ext>
            </c:extLst>
          </c:dPt>
          <c:dPt>
            <c:idx val="1"/>
            <c:bubble3D val="0"/>
            <c:spPr>
              <a:solidFill>
                <a:schemeClr val="accent1">
                  <a:shade val="76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CEE7-4951-AD46-E71C6CBFA4F3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2F9E-47C8-B75F-8D22B8721E67}"/>
              </c:ext>
            </c:extLst>
          </c:dPt>
          <c:dPt>
            <c:idx val="3"/>
            <c:bubble3D val="0"/>
            <c:spPr>
              <a:solidFill>
                <a:schemeClr val="accent1">
                  <a:tint val="77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2F9E-47C8-B75F-8D22B8721E67}"/>
              </c:ext>
            </c:extLst>
          </c:dPt>
          <c:dPt>
            <c:idx val="4"/>
            <c:bubble3D val="0"/>
            <c:spPr>
              <a:solidFill>
                <a:schemeClr val="accent1">
                  <a:tint val="54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2F9E-47C8-B75F-8D22B8721E67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eparator> </c:separator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Дотации</c:v>
                </c:pt>
                <c:pt idx="3">
                  <c:v>Субсидии</c:v>
                </c:pt>
                <c:pt idx="4">
                  <c:v>Субвенции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24.2</c:v>
                </c:pt>
                <c:pt idx="1">
                  <c:v>1.2</c:v>
                </c:pt>
                <c:pt idx="2">
                  <c:v>17.7</c:v>
                </c:pt>
                <c:pt idx="3">
                  <c:v>13.6</c:v>
                </c:pt>
                <c:pt idx="4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EE7-4951-AD46-E71C6CBFA4F3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3289392195193439"/>
          <c:y val="0.16129226382253828"/>
          <c:w val="0.3408383111096403"/>
          <c:h val="0.53129821995086968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ru-RU" dirty="0"/>
              <a:t>Расходная часть бюджета по разделам по разделам и подразделам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63000"/>
                    <a:satMod val="165000"/>
                  </a:schemeClr>
                </a:gs>
                <a:gs pos="30000">
                  <a:schemeClr val="accent1">
                    <a:shade val="58000"/>
                    <a:satMod val="165000"/>
                  </a:schemeClr>
                </a:gs>
                <a:gs pos="75000">
                  <a:schemeClr val="accent1">
                    <a:shade val="30000"/>
                    <a:satMod val="175000"/>
                  </a:schemeClr>
                </a:gs>
                <a:gs pos="100000">
                  <a:schemeClr val="accent1">
                    <a:shade val="15000"/>
                    <a:satMod val="175000"/>
                  </a:schemeClr>
                </a:gs>
              </a:gsLst>
              <a:path path="circle">
                <a:fillToRect l="5000" t="100000" r="120000" b="10000"/>
              </a:path>
            </a:gradFill>
            <a:ln>
              <a:noFill/>
            </a:ln>
            <a:effectLst>
              <a:outerShdw blurRad="50800" dist="20000" dir="5400000" rotWithShape="0">
                <a:srgbClr val="000000">
                  <a:alpha val="4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0"/>
              </a:lightRig>
            </a:scene3d>
            <a:sp3d>
              <a:bevelT w="47625" h="69850"/>
              <a:contourClr>
                <a:schemeClr val="lt1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</c:v>
                </c:pt>
                <c:pt idx="3">
                  <c:v>Национальная экономика</c:v>
                </c:pt>
                <c:pt idx="4">
                  <c:v>ЖКХ</c:v>
                </c:pt>
                <c:pt idx="5">
                  <c:v>Образование</c:v>
                </c:pt>
                <c:pt idx="6">
                  <c:v>Культура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15.1</c:v>
                </c:pt>
                <c:pt idx="1">
                  <c:v>0.03</c:v>
                </c:pt>
                <c:pt idx="2">
                  <c:v>0.2</c:v>
                </c:pt>
                <c:pt idx="3">
                  <c:v>7.5</c:v>
                </c:pt>
                <c:pt idx="4">
                  <c:v>18.8</c:v>
                </c:pt>
                <c:pt idx="5">
                  <c:v>4.0000000000000001E-3</c:v>
                </c:pt>
                <c:pt idx="6">
                  <c:v>8.8000000000000007</c:v>
                </c:pt>
                <c:pt idx="7">
                  <c:v>5.0000000000000001E-3</c:v>
                </c:pt>
                <c:pt idx="8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C5-457D-849D-4751725434A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63000"/>
                    <a:satMod val="165000"/>
                  </a:schemeClr>
                </a:gs>
                <a:gs pos="30000">
                  <a:schemeClr val="accent2">
                    <a:shade val="58000"/>
                    <a:satMod val="165000"/>
                  </a:schemeClr>
                </a:gs>
                <a:gs pos="75000">
                  <a:schemeClr val="accent2">
                    <a:shade val="30000"/>
                    <a:satMod val="175000"/>
                  </a:schemeClr>
                </a:gs>
                <a:gs pos="100000">
                  <a:schemeClr val="accent2">
                    <a:shade val="15000"/>
                    <a:satMod val="175000"/>
                  </a:schemeClr>
                </a:gs>
              </a:gsLst>
              <a:path path="circle">
                <a:fillToRect l="5000" t="100000" r="120000" b="10000"/>
              </a:path>
            </a:gradFill>
            <a:ln>
              <a:noFill/>
            </a:ln>
            <a:effectLst>
              <a:outerShdw blurRad="50800" dist="20000" dir="5400000" rotWithShape="0">
                <a:srgbClr val="000000">
                  <a:alpha val="4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0"/>
              </a:lightRig>
            </a:scene3d>
            <a:sp3d>
              <a:bevelT w="47625" h="69850"/>
              <a:contourClr>
                <a:schemeClr val="lt1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</c:v>
                </c:pt>
                <c:pt idx="3">
                  <c:v>Национальная экономика</c:v>
                </c:pt>
                <c:pt idx="4">
                  <c:v>ЖКХ</c:v>
                </c:pt>
                <c:pt idx="5">
                  <c:v>Образование</c:v>
                </c:pt>
                <c:pt idx="6">
                  <c:v>Культура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20.100000000000001</c:v>
                </c:pt>
                <c:pt idx="1">
                  <c:v>0.3</c:v>
                </c:pt>
                <c:pt idx="2">
                  <c:v>0.3</c:v>
                </c:pt>
                <c:pt idx="3">
                  <c:v>0.3</c:v>
                </c:pt>
                <c:pt idx="4">
                  <c:v>19.8</c:v>
                </c:pt>
                <c:pt idx="5">
                  <c:v>5.0000000000000001E-3</c:v>
                </c:pt>
                <c:pt idx="6">
                  <c:v>9.6999999999999993</c:v>
                </c:pt>
                <c:pt idx="7">
                  <c:v>5.0000000000000001E-3</c:v>
                </c:pt>
                <c:pt idx="8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3C5-457D-849D-4751725434A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429453935"/>
        <c:axId val="429443535"/>
      </c:barChart>
      <c:catAx>
        <c:axId val="42945393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9443535"/>
        <c:crosses val="autoZero"/>
        <c:auto val="1"/>
        <c:lblAlgn val="ctr"/>
        <c:lblOffset val="100"/>
        <c:noMultiLvlLbl val="0"/>
      </c:catAx>
      <c:valAx>
        <c:axId val="42944353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94539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2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0.61124</cdr:x>
      <cdr:y>0.38046</cdr:y>
    </cdr:from>
    <cdr:to>
      <cdr:x>0.6916</cdr:x>
      <cdr:y>0.72339</cdr:y>
    </cdr:to>
    <cdr:cxnSp macro="">
      <cdr:nvCxnSpPr>
        <cdr:cNvPr id="5" name="Прямая со стрелкой 4">
          <a:extLst xmlns:a="http://schemas.openxmlformats.org/drawingml/2006/main">
            <a:ext uri="{FF2B5EF4-FFF2-40B4-BE49-F238E27FC236}">
              <a16:creationId xmlns:a16="http://schemas.microsoft.com/office/drawing/2014/main" id="{EE62C396-A855-40E9-B9EF-1A16E782F9C1}"/>
            </a:ext>
          </a:extLst>
        </cdr:cNvPr>
        <cdr:cNvCxnSpPr/>
      </cdr:nvCxnSpPr>
      <cdr:spPr>
        <a:xfrm xmlns:a="http://schemas.openxmlformats.org/drawingml/2006/main">
          <a:off x="5030300" y="2092792"/>
          <a:ext cx="661331" cy="1886351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0.44369</cdr:x>
      <cdr:y>0.83897</cdr:y>
    </cdr:from>
    <cdr:to>
      <cdr:x>0.67406</cdr:x>
      <cdr:y>0.93241</cdr:y>
    </cdr:to>
    <cdr:sp macro="" textlink="">
      <cdr:nvSpPr>
        <cdr:cNvPr id="4" name="Поле 3"/>
        <cdr:cNvSpPr txBox="1"/>
      </cdr:nvSpPr>
      <cdr:spPr>
        <a:xfrm xmlns:a="http://schemas.openxmlformats.org/drawingml/2006/main">
          <a:off x="2476500" y="4019550"/>
          <a:ext cx="1285875" cy="4476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0.45499</cdr:x>
      <cdr:y>0.75283</cdr:y>
    </cdr:from>
    <cdr:to>
      <cdr:x>0.98</cdr:x>
      <cdr:y>1</cdr:y>
    </cdr:to>
    <cdr:sp macro="" textlink="">
      <cdr:nvSpPr>
        <cdr:cNvPr id="6" name="Поле 5"/>
        <cdr:cNvSpPr txBox="1"/>
      </cdr:nvSpPr>
      <cdr:spPr>
        <a:xfrm xmlns:a="http://schemas.openxmlformats.org/drawingml/2006/main">
          <a:off x="1638146" y="1897341"/>
          <a:ext cx="1890246" cy="622939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ru-RU" sz="1200" b="1" i="0" u="none" strike="noStrike" baseline="0" dirty="0">
              <a:solidFill>
                <a:srgbClr val="002060"/>
              </a:solidFill>
              <a:latin typeface="Times New Roman"/>
              <a:cs typeface="Times New Roman"/>
            </a:rPr>
            <a:t>Налоговые и неналоговые доходы: </a:t>
          </a:r>
        </a:p>
        <a:p xmlns:a="http://schemas.openxmlformats.org/drawingml/2006/main">
          <a:pPr algn="ctr" rtl="0">
            <a:defRPr sz="1000"/>
          </a:pPr>
          <a:r>
            <a:rPr lang="ru-RU" sz="1200" b="1" u="sng" dirty="0">
              <a:solidFill>
                <a:srgbClr val="002060"/>
              </a:solidFill>
              <a:latin typeface="Times New Roman"/>
              <a:cs typeface="Times New Roman"/>
            </a:rPr>
            <a:t>26 ,44 </a:t>
          </a:r>
          <a:r>
            <a:rPr lang="ru-RU" sz="1200" b="1" u="sng" dirty="0" err="1">
              <a:solidFill>
                <a:srgbClr val="002060"/>
              </a:solidFill>
              <a:latin typeface="Times New Roman"/>
              <a:cs typeface="Times New Roman"/>
            </a:rPr>
            <a:t>млн.руб</a:t>
          </a:r>
          <a:endParaRPr lang="ru-RU" sz="1200" b="1" dirty="0">
            <a:solidFill>
              <a:srgbClr val="002060"/>
            </a:solidFill>
            <a:latin typeface="Times New Roman"/>
            <a:cs typeface="Times New Roman"/>
          </a:endParaRPr>
        </a:p>
        <a:p xmlns:a="http://schemas.openxmlformats.org/drawingml/2006/main">
          <a:pPr algn="ctr" rtl="0">
            <a:defRPr sz="1000"/>
          </a:pPr>
          <a:endParaRPr lang="ru-RU" sz="1200" i="0" u="none" strike="noStrike" baseline="0" dirty="0">
            <a:solidFill>
              <a:srgbClr val="002060"/>
            </a:solidFill>
            <a:latin typeface="Times New Roman"/>
            <a:cs typeface="Times New Roman"/>
          </a:endParaRPr>
        </a:p>
      </cdr:txBody>
    </cdr:sp>
  </cdr:relSizeAnchor>
  <cdr:relSizeAnchor xmlns:cdr="http://schemas.openxmlformats.org/drawingml/2006/chartDrawing">
    <cdr:from>
      <cdr:x>0.16853</cdr:x>
      <cdr:y>0.62721</cdr:y>
    </cdr:from>
    <cdr:to>
      <cdr:x>0.18229</cdr:x>
      <cdr:y>0.7441</cdr:y>
    </cdr:to>
    <cdr:cxnSp macro="">
      <cdr:nvCxnSpPr>
        <cdr:cNvPr id="8" name="Прямая со стрелкой 7">
          <a:extLst xmlns:a="http://schemas.openxmlformats.org/drawingml/2006/main">
            <a:ext uri="{FF2B5EF4-FFF2-40B4-BE49-F238E27FC236}">
              <a16:creationId xmlns:a16="http://schemas.microsoft.com/office/drawing/2014/main" id="{55E1E342-48E0-486D-8D66-410102665329}"/>
            </a:ext>
          </a:extLst>
        </cdr:cNvPr>
        <cdr:cNvCxnSpPr/>
      </cdr:nvCxnSpPr>
      <cdr:spPr>
        <a:xfrm xmlns:a="http://schemas.openxmlformats.org/drawingml/2006/main" rot="5400000">
          <a:off x="1122092" y="3714984"/>
          <a:ext cx="642944" cy="113204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0.75283</cdr:y>
    </cdr:from>
    <cdr:to>
      <cdr:x>0.44013</cdr:x>
      <cdr:y>1</cdr:y>
    </cdr:to>
    <cdr:sp macro="" textlink="">
      <cdr:nvSpPr>
        <cdr:cNvPr id="9" name="Поле 8"/>
        <cdr:cNvSpPr txBox="1"/>
      </cdr:nvSpPr>
      <cdr:spPr>
        <a:xfrm xmlns:a="http://schemas.openxmlformats.org/drawingml/2006/main">
          <a:off x="0" y="4141083"/>
          <a:ext cx="3622094" cy="1359605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ru-RU" sz="1200" b="1" i="0" u="none" strike="noStrike" baseline="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Безвозмездные поступления:</a:t>
          </a:r>
          <a:endParaRPr lang="ru-RU" sz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 rtl="0">
            <a:defRPr sz="1000"/>
          </a:pPr>
          <a:r>
            <a:rPr lang="ru-RU" sz="1200" b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27 ,66 </a:t>
          </a:r>
          <a:r>
            <a:rPr lang="ru-RU" sz="1200" b="1" u="sng" dirty="0" err="1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млн.руб</a:t>
          </a:r>
          <a:endParaRPr lang="ru-RU" sz="1200" b="0" i="0" u="none" strike="noStrike" baseline="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0.61124</cdr:x>
      <cdr:y>0.38046</cdr:y>
    </cdr:from>
    <cdr:to>
      <cdr:x>0.6916</cdr:x>
      <cdr:y>0.72339</cdr:y>
    </cdr:to>
    <cdr:cxnSp macro="">
      <cdr:nvCxnSpPr>
        <cdr:cNvPr id="5" name="Прямая со стрелкой 4">
          <a:extLst xmlns:a="http://schemas.openxmlformats.org/drawingml/2006/main">
            <a:ext uri="{FF2B5EF4-FFF2-40B4-BE49-F238E27FC236}">
              <a16:creationId xmlns:a16="http://schemas.microsoft.com/office/drawing/2014/main" id="{EE62C396-A855-40E9-B9EF-1A16E782F9C1}"/>
            </a:ext>
          </a:extLst>
        </cdr:cNvPr>
        <cdr:cNvCxnSpPr/>
      </cdr:nvCxnSpPr>
      <cdr:spPr>
        <a:xfrm xmlns:a="http://schemas.openxmlformats.org/drawingml/2006/main">
          <a:off x="5030300" y="2092792"/>
          <a:ext cx="661331" cy="1886351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0.44369</cdr:x>
      <cdr:y>0.83897</cdr:y>
    </cdr:from>
    <cdr:to>
      <cdr:x>0.67406</cdr:x>
      <cdr:y>0.93241</cdr:y>
    </cdr:to>
    <cdr:sp macro="" textlink="">
      <cdr:nvSpPr>
        <cdr:cNvPr id="4" name="Поле 3"/>
        <cdr:cNvSpPr txBox="1"/>
      </cdr:nvSpPr>
      <cdr:spPr>
        <a:xfrm xmlns:a="http://schemas.openxmlformats.org/drawingml/2006/main">
          <a:off x="2476500" y="4019550"/>
          <a:ext cx="1285875" cy="4476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0.45499</cdr:x>
      <cdr:y>0.75283</cdr:y>
    </cdr:from>
    <cdr:to>
      <cdr:x>0.98</cdr:x>
      <cdr:y>1</cdr:y>
    </cdr:to>
    <cdr:sp macro="" textlink="">
      <cdr:nvSpPr>
        <cdr:cNvPr id="6" name="Поле 5"/>
        <cdr:cNvSpPr txBox="1"/>
      </cdr:nvSpPr>
      <cdr:spPr>
        <a:xfrm xmlns:a="http://schemas.openxmlformats.org/drawingml/2006/main">
          <a:off x="1638146" y="1897341"/>
          <a:ext cx="1890246" cy="622939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ru-RU" sz="1200" b="1" i="0" u="none" strike="noStrike" baseline="0" dirty="0">
              <a:solidFill>
                <a:srgbClr val="002060"/>
              </a:solidFill>
              <a:latin typeface="Times New Roman"/>
              <a:cs typeface="Times New Roman"/>
            </a:rPr>
            <a:t>Налоговые и неналоговые доходы: </a:t>
          </a:r>
        </a:p>
        <a:p xmlns:a="http://schemas.openxmlformats.org/drawingml/2006/main">
          <a:pPr algn="ctr" rtl="0">
            <a:defRPr sz="1000"/>
          </a:pPr>
          <a:r>
            <a:rPr lang="ru-RU" sz="1200" b="1" u="sng" dirty="0">
              <a:solidFill>
                <a:srgbClr val="002060"/>
              </a:solidFill>
              <a:latin typeface="Times New Roman"/>
              <a:cs typeface="Times New Roman"/>
            </a:rPr>
            <a:t>25,49 млн. рублей</a:t>
          </a:r>
          <a:r>
            <a:rPr lang="ru-RU" sz="1200" b="1" dirty="0">
              <a:solidFill>
                <a:srgbClr val="002060"/>
              </a:solidFill>
              <a:latin typeface="Times New Roman"/>
              <a:cs typeface="Times New Roman"/>
            </a:rPr>
            <a:t> </a:t>
          </a:r>
        </a:p>
        <a:p xmlns:a="http://schemas.openxmlformats.org/drawingml/2006/main">
          <a:pPr algn="ctr" rtl="0">
            <a:defRPr sz="1000"/>
          </a:pPr>
          <a:endParaRPr lang="ru-RU" sz="1200" i="0" u="none" strike="noStrike" baseline="0" dirty="0">
            <a:solidFill>
              <a:srgbClr val="002060"/>
            </a:solidFill>
            <a:latin typeface="Times New Roman"/>
            <a:cs typeface="Times New Roman"/>
          </a:endParaRPr>
        </a:p>
      </cdr:txBody>
    </cdr:sp>
  </cdr:relSizeAnchor>
  <cdr:relSizeAnchor xmlns:cdr="http://schemas.openxmlformats.org/drawingml/2006/chartDrawing">
    <cdr:from>
      <cdr:x>0.16853</cdr:x>
      <cdr:y>0.62721</cdr:y>
    </cdr:from>
    <cdr:to>
      <cdr:x>0.18229</cdr:x>
      <cdr:y>0.7441</cdr:y>
    </cdr:to>
    <cdr:cxnSp macro="">
      <cdr:nvCxnSpPr>
        <cdr:cNvPr id="8" name="Прямая со стрелкой 7">
          <a:extLst xmlns:a="http://schemas.openxmlformats.org/drawingml/2006/main">
            <a:ext uri="{FF2B5EF4-FFF2-40B4-BE49-F238E27FC236}">
              <a16:creationId xmlns:a16="http://schemas.microsoft.com/office/drawing/2014/main" id="{55E1E342-48E0-486D-8D66-410102665329}"/>
            </a:ext>
          </a:extLst>
        </cdr:cNvPr>
        <cdr:cNvCxnSpPr/>
      </cdr:nvCxnSpPr>
      <cdr:spPr>
        <a:xfrm xmlns:a="http://schemas.openxmlformats.org/drawingml/2006/main" rot="5400000">
          <a:off x="1122092" y="3714984"/>
          <a:ext cx="642944" cy="113204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0.75283</cdr:y>
    </cdr:from>
    <cdr:to>
      <cdr:x>0.44013</cdr:x>
      <cdr:y>1</cdr:y>
    </cdr:to>
    <cdr:sp macro="" textlink="">
      <cdr:nvSpPr>
        <cdr:cNvPr id="9" name="Поле 8"/>
        <cdr:cNvSpPr txBox="1"/>
      </cdr:nvSpPr>
      <cdr:spPr>
        <a:xfrm xmlns:a="http://schemas.openxmlformats.org/drawingml/2006/main">
          <a:off x="0" y="4141083"/>
          <a:ext cx="3622094" cy="1359605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ru-RU" sz="1200" b="1" i="0" u="none" strike="noStrike" baseline="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Безвозмездные поступления:</a:t>
          </a:r>
          <a:endParaRPr lang="ru-RU" sz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 rtl="0">
            <a:defRPr sz="1000"/>
          </a:pPr>
          <a:r>
            <a:rPr lang="ru-RU" sz="1200" b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34,52 млн. рублей</a:t>
          </a:r>
        </a:p>
        <a:p xmlns:a="http://schemas.openxmlformats.org/drawingml/2006/main">
          <a:pPr algn="ctr" rtl="0">
            <a:defRPr sz="1000"/>
          </a:pPr>
          <a:endParaRPr lang="ru-RU" sz="1200" b="0" i="0" u="none" strike="noStrike" baseline="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F2989B0-238F-41B0-B7A0-B8D971B0EFAA}" type="datetimeFigureOut">
              <a:rPr lang="ru-RU" smtClean="0"/>
              <a:pPr/>
              <a:t>11.03.2022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52923B2-28CF-4762-BAB8-26757CBCE2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89B0-238F-41B0-B7A0-B8D971B0EFAA}" type="datetimeFigureOut">
              <a:rPr lang="ru-RU" smtClean="0"/>
              <a:pPr/>
              <a:t>11.03.2022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23B2-28CF-4762-BAB8-26757CBCE2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89B0-238F-41B0-B7A0-B8D971B0EFAA}" type="datetimeFigureOut">
              <a:rPr lang="ru-RU" smtClean="0"/>
              <a:pPr/>
              <a:t>11.03.2022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23B2-28CF-4762-BAB8-26757CBCE2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F2989B0-238F-41B0-B7A0-B8D971B0EFAA}" type="datetimeFigureOut">
              <a:rPr lang="ru-RU" smtClean="0"/>
              <a:pPr/>
              <a:t>11.03.2022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52923B2-28CF-4762-BAB8-26757CBCE2C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F2989B0-238F-41B0-B7A0-B8D971B0EFAA}" type="datetimeFigureOut">
              <a:rPr lang="ru-RU" smtClean="0"/>
              <a:pPr/>
              <a:t>11.03.2022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52923B2-28CF-4762-BAB8-26757CBCE2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89B0-238F-41B0-B7A0-B8D971B0EFAA}" type="datetimeFigureOut">
              <a:rPr lang="ru-RU" smtClean="0"/>
              <a:pPr/>
              <a:t>11.03.2022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23B2-28CF-4762-BAB8-26757CBCE2C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89B0-238F-41B0-B7A0-B8D971B0EFAA}" type="datetimeFigureOut">
              <a:rPr lang="ru-RU" smtClean="0"/>
              <a:pPr/>
              <a:t>11.03.2022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23B2-28CF-4762-BAB8-26757CBCE2C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F2989B0-238F-41B0-B7A0-B8D971B0EFAA}" type="datetimeFigureOut">
              <a:rPr lang="ru-RU" smtClean="0"/>
              <a:pPr/>
              <a:t>11.03.2022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52923B2-28CF-4762-BAB8-26757CBCE2C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89B0-238F-41B0-B7A0-B8D971B0EFAA}" type="datetimeFigureOut">
              <a:rPr lang="ru-RU" smtClean="0"/>
              <a:pPr/>
              <a:t>11.03.2022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23B2-28CF-4762-BAB8-26757CBCE2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F2989B0-238F-41B0-B7A0-B8D971B0EFAA}" type="datetimeFigureOut">
              <a:rPr lang="ru-RU" smtClean="0"/>
              <a:pPr/>
              <a:t>11.03.2022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52923B2-28CF-4762-BAB8-26757CBCE2C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F2989B0-238F-41B0-B7A0-B8D971B0EFAA}" type="datetimeFigureOut">
              <a:rPr lang="ru-RU" smtClean="0"/>
              <a:pPr/>
              <a:t>11.03.2022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52923B2-28CF-4762-BAB8-26757CBCE2C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F2989B0-238F-41B0-B7A0-B8D971B0EFAA}" type="datetimeFigureOut">
              <a:rPr lang="ru-RU" smtClean="0"/>
              <a:pPr/>
              <a:t>11.03.2022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52923B2-28CF-4762-BAB8-26757CBCE2C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71613"/>
            <a:ext cx="7772400" cy="2028838"/>
          </a:xfrm>
          <a:effectLst>
            <a:glow rad="139700">
              <a:schemeClr val="accent1">
                <a:satMod val="175000"/>
                <a:alpha val="40000"/>
              </a:schemeClr>
            </a:glow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ru-RU" dirty="0"/>
              <a:t>ИТОГИ ИСПОЛНЕНИЯ БЮДЖЕТА ПУДОМЯГСКОГО СЕЛЬСКОГО ПОСЕЛЕНИЯ ЗА 2020 ГОД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EC02CFE-1D2A-4A5C-854F-DAB924A061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76671"/>
            <a:ext cx="1008112" cy="1094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758CB3-EA5A-4EA1-BED7-755C3C2DA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Уважаемые жители Пудомягского сельского поселения!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3E1278-7EBF-4A3A-9C0D-B5B71D66AD0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85750" marR="0" lvl="0" indent="-285750" algn="just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Arial"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Предоставляем вашему вниманию ИТОГИ ИСПОЛНЕНИЯ БЮДЖЕТА ПУДОМЯГСКОГО СЕЛЬСКОГО ПОСЕЛЕНИЯ ЗА 2020 ГОД, подготовленный на основе решения Совета депутатов  Пудомягского сельского поселения от 17.06.2021 №135 «Об исполнении бюджета Пудомягского сельского поселения за  2020 год».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Arial"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     Отчет об исполнении бюджета для граждан разработан с целью обеспечения прозрачности и открытости бюджетного процесса путем информирования жителей о бюджете Пудомягского сельского поселения в доступной форме.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Arial"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      Отчет об исполнении бюджета для граждан  подготовлен администрацией (отдел бюджетного учета и отчетности) Пудомягского сельского поселения.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Arial"/>
              <a:buChar char="•"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Место нахождения: Ленинградская область, Гатчинский район, пос. Лукаши, ул. Ижорская, д.8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Arial"/>
              <a:buChar char="•"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Телефон: (881371) 64-730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Arial"/>
              <a:buChar char="•"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Факс: (881371) 64-730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Arial"/>
              <a:buChar char="•"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Адрес электронной почты: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pudomyagskoesp@mail.ru</a:t>
            </a:r>
            <a:endParaRPr kumimoji="0" lang="ru-RU" sz="2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8658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CB82356-3426-40FA-B653-AC5B03D7BBF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213304"/>
          </a:xfrm>
        </p:spPr>
        <p:txBody>
          <a:bodyPr/>
          <a:lstStyle/>
          <a:p>
            <a:pPr marL="285750" marR="0" lvl="0" indent="-285750" algn="just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Arial"/>
              <a:buChar char="•"/>
              <a:tabLst/>
              <a:defRPr/>
            </a:pPr>
            <a:r>
              <a:rPr kumimoji="0" lang="ru-RU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Территория Пудомягского сельского поселения  расположена на возвышенности, вдоль русла реки Ижора.  Протяженность поселения с севера на юг составляет  около 20 км. Поселение расположено между гор. С-Петербургом (пригородная зона С-Петербурга) и гор. Гатчина.</a:t>
            </a:r>
          </a:p>
          <a:p>
            <a:pPr marL="285750" marR="0" lvl="0" indent="-285750" algn="just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Arial"/>
              <a:buChar char="•"/>
              <a:tabLst/>
              <a:defRPr/>
            </a:pPr>
            <a:r>
              <a:rPr kumimoji="0" lang="ru-RU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Граничащие территории: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Arial"/>
              <a:buNone/>
              <a:tabLst/>
              <a:defRPr/>
            </a:pPr>
            <a:r>
              <a:rPr kumimoji="0" lang="ru-RU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 севера – С-Петербург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Arial"/>
              <a:buNone/>
              <a:tabLst/>
              <a:defRPr/>
            </a:pPr>
            <a:r>
              <a:rPr kumimoji="0" lang="ru-RU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 Северо-востока -  г. Коммунар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Arial"/>
              <a:buNone/>
              <a:tabLst/>
              <a:defRPr/>
            </a:pPr>
            <a:r>
              <a:rPr kumimoji="0" lang="ru-RU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 </a:t>
            </a:r>
            <a:r>
              <a:rPr kumimoji="0" lang="ru-RU" sz="15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Северо</a:t>
            </a:r>
            <a:r>
              <a:rPr kumimoji="0" lang="ru-RU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запада – </a:t>
            </a:r>
            <a:r>
              <a:rPr kumimoji="0" lang="ru-RU" sz="15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Веревское</a:t>
            </a:r>
            <a:r>
              <a:rPr kumimoji="0" lang="ru-RU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поселение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Arial"/>
              <a:buNone/>
              <a:tabLst/>
              <a:defRPr/>
            </a:pPr>
            <a:r>
              <a:rPr kumimoji="0" lang="ru-RU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 юга – </a:t>
            </a:r>
            <a:r>
              <a:rPr kumimoji="0" lang="ru-RU" sz="15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Новосветское</a:t>
            </a:r>
            <a:r>
              <a:rPr kumimoji="0" lang="ru-RU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поселение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Arial"/>
              <a:buNone/>
              <a:tabLst/>
              <a:defRPr/>
            </a:pPr>
            <a:r>
              <a:rPr kumimoji="0" lang="ru-RU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 </a:t>
            </a:r>
            <a:r>
              <a:rPr kumimoji="0" lang="ru-RU" sz="15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юго</a:t>
            </a:r>
            <a:r>
              <a:rPr kumimoji="0" lang="ru-RU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востока – Сусанинское поселение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Arial"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Населенные пункты Пудомягского СП расположены вдоль региональной автомобильной трассы Красное Село – Гатчина – Павловск. Железные дороги  по территории поселения не проходят, до ближайшей станции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Антропшино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4 км. Площадь земель Пудомягского сельского поселения составляет 6900 га., из них: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Arial"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Земли сельхозяйственного использования – 4569 га.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Arial"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Земли жилой застройки и земли общественно – деловой застройки – 1347 га.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Arial"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Земли промышленной, коммерческой и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коммунально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складской застройки – 40 га. 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Arial"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Земли водного фонда – 107 га.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Arial"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Численность постоянного населения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 01.01.2021 6 068 человек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2799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5A2B2C-7C3B-4195-B28A-DA9D31E30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ОСНОВНЫЕ ПОНЯТИЯ И ТЕРМИНЫ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3F7F4D-ED41-4AB7-ADA4-F9EF99D8707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Arial"/>
              <a:buChar char="•"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Бюджет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- это форма образования и расходования денежных средств, предназначенных для финансового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обеспечения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задач и функций государства и местного самоуправления.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Arial"/>
              <a:buChar char="•"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Доходы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- денежные средства, поступающие в местный бюджет, за исключением средств, являющихся в соответствии с Бюджетным кодексом источниками финансирования дефицита бюджета.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Arial"/>
              <a:buChar char="•"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Расходы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– выплачиваемые из местного бюджета денежные средства, за исключением средств, являющихся в соответствии с Бюджетным кодексом источниками финансирования дефицита бюджета.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Arial"/>
              <a:buChar char="•"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Дефицит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- превышение расходов бюджета над его доходами.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Arial"/>
              <a:buChar char="•"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Профицит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– превышение доходов местного бюджета над его расходами.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Arial"/>
              <a:buChar char="•"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Межбюджетные трансферты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– средства, предоставляемые одним бюджетом бюджетной системы Российской Федерации другому бюджету Российской Федерации.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Arial"/>
              <a:buChar char="•"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Дотации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– межбюджетные трансферты, предоставляемые на безвозмездной и безвозвратной основе без установления направлений и (или) условий их использования.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Arial"/>
              <a:buChar char="•"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Муниципальная программа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– комплекс мероприятий, увязанных по ресурсам, срокам и исполнителям, направленных на достижение целей социально-экономического развития  Пудомягского сельского поселения в определенной сфере.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0159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467600" cy="1301006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ru-RU" sz="2800" b="1" dirty="0"/>
              <a:t>Основные характеристики бюджета Пудомягского сельского поселения за 2020 год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16474285"/>
              </p:ext>
            </p:extLst>
          </p:nvPr>
        </p:nvGraphicFramePr>
        <p:xfrm>
          <a:off x="214282" y="1600200"/>
          <a:ext cx="8429685" cy="4400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68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3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71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17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49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49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321121">
                <a:tc>
                  <a:txBody>
                    <a:bodyPr/>
                    <a:lstStyle/>
                    <a:p>
                      <a:r>
                        <a:rPr lang="ru-RU" sz="1400" dirty="0"/>
                        <a:t>Наименование</a:t>
                      </a: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Факт 2019</a:t>
                      </a: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Уточненный план 2020 </a:t>
                      </a: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Исполнено за 2020 год</a:t>
                      </a: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% исполнения</a:t>
                      </a: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Отношение 2020 г к  2019</a:t>
                      </a:r>
                    </a:p>
                  </a:txBody>
                  <a:tcPr marL="82973" marR="82973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8915">
                <a:tc>
                  <a:txBody>
                    <a:bodyPr/>
                    <a:lstStyle/>
                    <a:p>
                      <a:r>
                        <a:rPr lang="ru-RU" sz="1600" dirty="0"/>
                        <a:t>Доходы</a:t>
                      </a: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54,1</a:t>
                      </a: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57,4</a:t>
                      </a: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60,0</a:t>
                      </a: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104,52</a:t>
                      </a: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+5,9</a:t>
                      </a:r>
                    </a:p>
                  </a:txBody>
                  <a:tcPr marL="82973" marR="82973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8987">
                <a:tc>
                  <a:txBody>
                    <a:bodyPr/>
                    <a:lstStyle/>
                    <a:p>
                      <a:r>
                        <a:rPr lang="ru-RU" sz="1600" dirty="0"/>
                        <a:t>Расходы</a:t>
                      </a: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52,7</a:t>
                      </a: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68,5</a:t>
                      </a: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65,9</a:t>
                      </a: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96,24</a:t>
                      </a: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+13,2</a:t>
                      </a:r>
                    </a:p>
                  </a:txBody>
                  <a:tcPr marL="82973" marR="82973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1545">
                <a:tc>
                  <a:txBody>
                    <a:bodyPr/>
                    <a:lstStyle/>
                    <a:p>
                      <a:pPr marL="0" indent="0" algn="just"/>
                      <a:r>
                        <a:rPr lang="ru-RU" sz="1600" dirty="0"/>
                        <a:t>Дефицит(-),          </a:t>
                      </a:r>
                    </a:p>
                    <a:p>
                      <a:pPr marL="0" indent="0" algn="just"/>
                      <a:r>
                        <a:rPr lang="ru-RU" sz="1600" dirty="0" err="1"/>
                        <a:t>профицит</a:t>
                      </a:r>
                      <a:r>
                        <a:rPr lang="ru-RU" sz="1600" dirty="0"/>
                        <a:t> (+)</a:t>
                      </a: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+1,4</a:t>
                      </a: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-11,1</a:t>
                      </a: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-5,1</a:t>
                      </a:r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2973" marR="82973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2973" marR="82973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715272" y="1285860"/>
            <a:ext cx="1074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/>
              <a:t>млн.руб</a:t>
            </a:r>
            <a:endParaRPr lang="ru-RU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4D96C1FC-3FCE-44AF-81F1-121A41BB71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8126" y="284226"/>
            <a:ext cx="735841" cy="819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500042"/>
            <a:ext cx="8287398" cy="500066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alt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ДОХОДОВ БЮДЖЕТА</a:t>
            </a:r>
            <a:br>
              <a:rPr lang="ru-RU" altLang="ru-RU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altLang="ru-RU" sz="2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9671982"/>
              </p:ext>
            </p:extLst>
          </p:nvPr>
        </p:nvGraphicFramePr>
        <p:xfrm>
          <a:off x="467544" y="1034766"/>
          <a:ext cx="3384376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Содержимое 3">
            <a:extLst>
              <a:ext uri="{FF2B5EF4-FFF2-40B4-BE49-F238E27FC236}">
                <a16:creationId xmlns:a16="http://schemas.microsoft.com/office/drawing/2014/main" id="{DEBBA08B-4439-4D78-B3D2-65A827969F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4227179"/>
              </p:ext>
            </p:extLst>
          </p:nvPr>
        </p:nvGraphicFramePr>
        <p:xfrm>
          <a:off x="4580384" y="1061120"/>
          <a:ext cx="3384376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928208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568859-C713-4E02-88BB-922F09656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/>
          </a:bodyPr>
          <a:lstStyle/>
          <a:p>
            <a:pPr algn="ctr"/>
            <a:r>
              <a:rPr lang="ru-RU" sz="1400" dirty="0"/>
              <a:t>ИСПОЛНЕНИЕ БЮДЖЕТА</a:t>
            </a:r>
            <a:br>
              <a:rPr lang="ru-RU" sz="1400" dirty="0"/>
            </a:br>
            <a:r>
              <a:rPr lang="ru-RU" sz="1400" dirty="0"/>
              <a:t> ЗА 2020 ГОД В СРАВНЕНИИ С 2019 ГОДОМ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7F0FA7BB-82C6-44E3-AD32-D447FE8C8102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7729611"/>
              </p:ext>
            </p:extLst>
          </p:nvPr>
        </p:nvGraphicFramePr>
        <p:xfrm>
          <a:off x="457200" y="1412776"/>
          <a:ext cx="7766521" cy="48555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6854">
                  <a:extLst>
                    <a:ext uri="{9D8B030D-6E8A-4147-A177-3AD203B41FA5}">
                      <a16:colId xmlns:a16="http://schemas.microsoft.com/office/drawing/2014/main" val="404439363"/>
                    </a:ext>
                  </a:extLst>
                </a:gridCol>
                <a:gridCol w="1503725">
                  <a:extLst>
                    <a:ext uri="{9D8B030D-6E8A-4147-A177-3AD203B41FA5}">
                      <a16:colId xmlns:a16="http://schemas.microsoft.com/office/drawing/2014/main" val="8289476"/>
                    </a:ext>
                  </a:extLst>
                </a:gridCol>
                <a:gridCol w="1545942">
                  <a:extLst>
                    <a:ext uri="{9D8B030D-6E8A-4147-A177-3AD203B41FA5}">
                      <a16:colId xmlns:a16="http://schemas.microsoft.com/office/drawing/2014/main" val="1845141578"/>
                    </a:ext>
                  </a:extLst>
                </a:gridCol>
              </a:tblGrid>
              <a:tr h="453970">
                <a:tc>
                  <a:txBody>
                    <a:bodyPr/>
                    <a:lstStyle/>
                    <a:p>
                      <a:r>
                        <a:rPr lang="ru-RU" sz="1800" dirty="0"/>
                        <a:t>НАИМЕНОВАНИЕ ПОКАЗАТЕЛЯ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Факт 2019 год, млн. </a:t>
                      </a:r>
                      <a:r>
                        <a:rPr lang="ru-RU" sz="1200" dirty="0" err="1"/>
                        <a:t>руб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Факт 2020 год, млн. </a:t>
                      </a:r>
                      <a:r>
                        <a:rPr lang="ru-RU" sz="1200" dirty="0" err="1"/>
                        <a:t>руб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7135962"/>
                  </a:ext>
                </a:extLst>
              </a:tr>
              <a:tr h="635559">
                <a:tc>
                  <a:txBody>
                    <a:bodyPr/>
                    <a:lstStyle/>
                    <a:p>
                      <a:r>
                        <a:rPr lang="ru-RU" dirty="0"/>
                        <a:t>Налог на доходы физических лиц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1778971"/>
                  </a:ext>
                </a:extLst>
              </a:tr>
              <a:tr h="363176">
                <a:tc>
                  <a:txBody>
                    <a:bodyPr/>
                    <a:lstStyle/>
                    <a:p>
                      <a:r>
                        <a:rPr lang="ru-RU" dirty="0"/>
                        <a:t>Акцизы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2267591"/>
                  </a:ext>
                </a:extLst>
              </a:tr>
              <a:tr h="363176">
                <a:tc>
                  <a:txBody>
                    <a:bodyPr/>
                    <a:lstStyle/>
                    <a:p>
                      <a:r>
                        <a:rPr lang="ru-RU" dirty="0"/>
                        <a:t>ЕСН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0,07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893512"/>
                  </a:ext>
                </a:extLst>
              </a:tr>
              <a:tr h="363176">
                <a:tc>
                  <a:txBody>
                    <a:bodyPr/>
                    <a:lstStyle/>
                    <a:p>
                      <a:r>
                        <a:rPr lang="ru-RU" dirty="0"/>
                        <a:t>Налог на имущество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1,06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5421021"/>
                  </a:ext>
                </a:extLst>
              </a:tr>
              <a:tr h="363176">
                <a:tc>
                  <a:txBody>
                    <a:bodyPr/>
                    <a:lstStyle/>
                    <a:p>
                      <a:r>
                        <a:rPr lang="ru-RU" dirty="0"/>
                        <a:t>Земельный налог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19,8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16,5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0927124"/>
                  </a:ext>
                </a:extLst>
              </a:tr>
              <a:tr h="466418">
                <a:tc>
                  <a:txBody>
                    <a:bodyPr/>
                    <a:lstStyle/>
                    <a:p>
                      <a:r>
                        <a:rPr lang="ru-RU" sz="1200" dirty="0"/>
                        <a:t>ДОХОДЫ ОТ ИСПОЛЬЗОВАНИЯ ИМУЩЕСТВА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7475413"/>
                  </a:ext>
                </a:extLst>
              </a:tr>
              <a:tr h="363176">
                <a:tc>
                  <a:txBody>
                    <a:bodyPr/>
                    <a:lstStyle/>
                    <a:p>
                      <a:r>
                        <a:rPr lang="ru-RU" dirty="0"/>
                        <a:t>Дотации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14,7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17,7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2518220"/>
                  </a:ext>
                </a:extLst>
              </a:tr>
              <a:tr h="363176">
                <a:tc>
                  <a:txBody>
                    <a:bodyPr/>
                    <a:lstStyle/>
                    <a:p>
                      <a:r>
                        <a:rPr lang="ru-RU" dirty="0"/>
                        <a:t>Субсидии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8,1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13,5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2026132"/>
                  </a:ext>
                </a:extLst>
              </a:tr>
              <a:tr h="363176">
                <a:tc>
                  <a:txBody>
                    <a:bodyPr/>
                    <a:lstStyle/>
                    <a:p>
                      <a:r>
                        <a:rPr lang="ru-RU" dirty="0"/>
                        <a:t>Субвенции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0,28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3308667"/>
                  </a:ext>
                </a:extLst>
              </a:tr>
              <a:tr h="363176">
                <a:tc>
                  <a:txBody>
                    <a:bodyPr/>
                    <a:lstStyle/>
                    <a:p>
                      <a:r>
                        <a:rPr lang="ru-RU" dirty="0"/>
                        <a:t>Иные межбюджетные трансферты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5612162"/>
                  </a:ext>
                </a:extLst>
              </a:tr>
              <a:tr h="363176">
                <a:tc>
                  <a:txBody>
                    <a:bodyPr/>
                    <a:lstStyle/>
                    <a:p>
                      <a:r>
                        <a:rPr lang="ru-RU" dirty="0"/>
                        <a:t>ИТОГО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54,01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60,00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1421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0598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B11DDA-80E7-4161-9AFA-42C640AA8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Расходная часть бюджета Пудомягского сельского поселения 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0AF7BD7A-08C4-4075-8945-9245DCA907CD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3428361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6233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9BEBA3-1A70-4B3C-876E-1228846E0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/>
              <a:t>Расходы бюджета в разрезе муниципальной программы Пудомягского сельского поселения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6E14F323-E0B6-4814-89A2-D76B14306CF6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61681189"/>
              </p:ext>
            </p:extLst>
          </p:nvPr>
        </p:nvGraphicFramePr>
        <p:xfrm>
          <a:off x="395536" y="1600200"/>
          <a:ext cx="7992888" cy="45298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>
                  <a:extLst>
                    <a:ext uri="{9D8B030D-6E8A-4147-A177-3AD203B41FA5}">
                      <a16:colId xmlns:a16="http://schemas.microsoft.com/office/drawing/2014/main" val="170579506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469596489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39691474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74973246"/>
                    </a:ext>
                  </a:extLst>
                </a:gridCol>
              </a:tblGrid>
              <a:tr h="436134">
                <a:tc>
                  <a:txBody>
                    <a:bodyPr/>
                    <a:lstStyle/>
                    <a:p>
                      <a:r>
                        <a:rPr lang="ru-RU" sz="1600" dirty="0"/>
                        <a:t>Подпрограмма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факт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/>
                        <a:t>% исполнения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9147274"/>
                  </a:ext>
                </a:extLst>
              </a:tr>
              <a:tr h="436134">
                <a:tc>
                  <a:txBody>
                    <a:bodyPr/>
                    <a:lstStyle/>
                    <a:p>
                      <a:r>
                        <a:rPr lang="ru-RU" sz="1200" dirty="0"/>
                        <a:t>Подпрограмма 1."Создание условий для экономического развития Пудомягского сельского поселения"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0,5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0,5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2802581"/>
                  </a:ext>
                </a:extLst>
              </a:tr>
              <a:tr h="436134">
                <a:tc>
                  <a:txBody>
                    <a:bodyPr/>
                    <a:lstStyle/>
                    <a:p>
                      <a:r>
                        <a:rPr lang="ru-RU" sz="1200" dirty="0"/>
                        <a:t>Подпрограмма 2 ."Обеспечение безопасности на территории Пудомягского сельского поселения"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0,3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0,3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1340319"/>
                  </a:ext>
                </a:extLst>
              </a:tr>
              <a:tr h="436134">
                <a:tc>
                  <a:txBody>
                    <a:bodyPr/>
                    <a:lstStyle/>
                    <a:p>
                      <a:r>
                        <a:rPr lang="ru-RU" sz="1200" dirty="0"/>
                        <a:t>Подпрограмма3."Жилищно-коммунальное хозяйство, содержание автомобильных дорог и благоустройство территории Пудомягского сельского поселения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34,5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32,7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0825306"/>
                  </a:ext>
                </a:extLst>
              </a:tr>
              <a:tr h="436134">
                <a:tc>
                  <a:txBody>
                    <a:bodyPr/>
                    <a:lstStyle/>
                    <a:p>
                      <a:r>
                        <a:rPr lang="ru-RU" sz="1200" dirty="0"/>
                        <a:t>Подпрограмма 4.Развитие культуры и спорта, организация праздничных мероприятий на территории Пудомягского сельского поселения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10,7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10,4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8435619"/>
                  </a:ext>
                </a:extLst>
              </a:tr>
              <a:tr h="436134">
                <a:tc>
                  <a:txBody>
                    <a:bodyPr/>
                    <a:lstStyle/>
                    <a:p>
                      <a:r>
                        <a:rPr lang="ru-RU" sz="1200" dirty="0"/>
                        <a:t>Подпрограмма 5."Развитие молодежной политики на территории Пудомягского сельского поселения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0,6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0,5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8940300"/>
                  </a:ext>
                </a:extLst>
              </a:tr>
              <a:tr h="436134">
                <a:tc>
                  <a:txBody>
                    <a:bodyPr/>
                    <a:lstStyle/>
                    <a:p>
                      <a:r>
                        <a:rPr lang="ru-RU" sz="1200" dirty="0"/>
                        <a:t>Подпрограмма 7: "Формирование законопослушного поведения участников дорожного движения в муниципальном образовании «Пудомягское сельское  поселение"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0,001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9764929"/>
                  </a:ext>
                </a:extLst>
              </a:tr>
              <a:tr h="436134">
                <a:tc>
                  <a:txBody>
                    <a:bodyPr/>
                    <a:lstStyle/>
                    <a:p>
                      <a:r>
                        <a:rPr lang="ru-RU" sz="1600" dirty="0"/>
                        <a:t>ИТОГО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46,8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44,5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82423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69953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247</TotalTime>
  <Words>775</Words>
  <Application>Microsoft Office PowerPoint</Application>
  <PresentationFormat>Экран (4:3)</PresentationFormat>
  <Paragraphs>139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Arial</vt:lpstr>
      <vt:lpstr>Bookman Old Style</vt:lpstr>
      <vt:lpstr>Century Schoolbook</vt:lpstr>
      <vt:lpstr>Garamond</vt:lpstr>
      <vt:lpstr>Times New Roman</vt:lpstr>
      <vt:lpstr>Wingdings</vt:lpstr>
      <vt:lpstr>Wingdings 2</vt:lpstr>
      <vt:lpstr>Эркер</vt:lpstr>
      <vt:lpstr>ИТОГИ ИСПОЛНЕНИЯ БЮДЖЕТА ПУДОМЯГСКОГО СЕЛЬСКОГО ПОСЕЛЕНИЯ ЗА 2020 ГОД</vt:lpstr>
      <vt:lpstr>Уважаемые жители Пудомягского сельского поселения!</vt:lpstr>
      <vt:lpstr>Презентация PowerPoint</vt:lpstr>
      <vt:lpstr>ОСНОВНЫЕ ПОНЯТИЯ И ТЕРМИНЫ</vt:lpstr>
      <vt:lpstr>Основные характеристики бюджета Пудомягского сельского поселения за 2020 год</vt:lpstr>
      <vt:lpstr>Исполнение ДОХОДОВ БЮДЖЕТА </vt:lpstr>
      <vt:lpstr>ИСПОЛНЕНИЕ БЮДЖЕТА  ЗА 2020 ГОД В СРАВНЕНИИ С 2019 ГОДОМ</vt:lpstr>
      <vt:lpstr>Расходная часть бюджета Пудомягского сельского поселения </vt:lpstr>
      <vt:lpstr>Расходы бюджета в разрезе муниципальной программы Пудомягского сельского поселения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ИСПОЛНЕНИЯ БЮДЖЕТА КОБРИНСКОГО СЕЛЬСКОГО ПОСЕЛЕНИЯ ЗА 2020 ГОД</dc:title>
  <dc:creator>79823810666</dc:creator>
  <cp:lastModifiedBy>Тайцы Администрация</cp:lastModifiedBy>
  <cp:revision>28</cp:revision>
  <dcterms:created xsi:type="dcterms:W3CDTF">2021-03-04T06:48:53Z</dcterms:created>
  <dcterms:modified xsi:type="dcterms:W3CDTF">2022-03-11T11:27:59Z</dcterms:modified>
</cp:coreProperties>
</file>