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2" r:id="rId4"/>
    <p:sldId id="258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explosion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896-4967-80CE-0C9E1A483ED5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17877.02</c:v>
                </c:pt>
                <c:pt idx="1">
                  <c:v>21863.72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  <c:dLbls/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0977"/>
          <c:y val="3.1792386697809455E-2"/>
          <c:w val="0.34353334305434047"/>
          <c:h val="0.45299039869966023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Налоговые  и неналоговые доходы за 2020 год Пудомягского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42E-2"/>
          <c:y val="0.24408513950782845"/>
          <c:w val="0.64276990269856582"/>
          <c:h val="0.723394757349671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16892,53 руб</c:v>
                </c:pt>
                <c:pt idx="1">
                  <c:v>неналоговые доходы 984,50 руб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16892.53</c:v>
                </c:pt>
                <c:pt idx="1">
                  <c:v>984.5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40-4345-AE95-9232495CFCAF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4016501212319921"/>
          <c:y val="0.32330799476018973"/>
          <c:w val="0.34097447940541398"/>
          <c:h val="0.2008542288510502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873426792034781E-2"/>
          <c:y val="0.21999140409515697"/>
          <c:w val="0.65776116234757676"/>
          <c:h val="0.630395875929881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1DA-4EF0-A0B4-C1BE2E498E2F}"/>
              </c:ext>
            </c:extLst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DA-4EF0-A0B4-C1BE2E498E2F}"/>
              </c:ext>
            </c:extLst>
          </c:dPt>
          <c:dPt>
            <c:idx val="3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1DA-4EF0-A0B4-C1BE2E498E2F}"/>
              </c:ext>
            </c:extLst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DA-4EF0-A0B4-C1BE2E498E2F}"/>
              </c:ext>
            </c:extLst>
          </c:dPt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ЕСХ</c:v>
                </c:pt>
                <c:pt idx="5">
                  <c:v>поступления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60.8</c:v>
                </c:pt>
                <c:pt idx="1">
                  <c:v>12.52</c:v>
                </c:pt>
                <c:pt idx="2">
                  <c:v>11.81</c:v>
                </c:pt>
                <c:pt idx="3">
                  <c:v>6.8599999999999994</c:v>
                </c:pt>
                <c:pt idx="4">
                  <c:v>1.9400000000000002</c:v>
                </c:pt>
                <c:pt idx="5">
                  <c:v>5.51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  <c:dLbls/>
      </c:pie3DChart>
      <c:spPr>
        <a:noFill/>
        <a:ln w="25829">
          <a:noFill/>
        </a:ln>
      </c:spPr>
    </c:plotArea>
    <c:legend>
      <c:legendPos val="r"/>
      <c:layout>
        <c:manualLayout>
          <c:xMode val="edge"/>
          <c:yMode val="edge"/>
          <c:x val="0.7595459600460297"/>
          <c:y val="0.29388497344032516"/>
          <c:w val="0.16438228749963701"/>
          <c:h val="0.36841497356550873"/>
        </c:manualLayout>
      </c:layout>
      <c:txPr>
        <a:bodyPr/>
        <a:lstStyle/>
        <a:p>
          <a:pPr>
            <a:defRPr sz="11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 17 757,40т.руб</c:v>
                </c:pt>
                <c:pt idx="1">
                  <c:v>субсидия на ремот дорог,2327,10 тыс.руб</c:v>
                </c:pt>
                <c:pt idx="2">
                  <c:v>прочие субсидии бюджетам сельских поселений,1137,0 т.руб</c:v>
                </c:pt>
                <c:pt idx="3">
                  <c:v>субвенции бюджету Пудомягского СП,284,92 ТЫС.РУБ</c:v>
                </c:pt>
                <c:pt idx="4">
                  <c:v>ИНЫЕ МЕЖБЮДЖЕТНЫЕ ТРАНСФЕРЫ,357,10тыс.руб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17757.400000000001</c:v>
                </c:pt>
                <c:pt idx="1">
                  <c:v>2327.1</c:v>
                </c:pt>
                <c:pt idx="2">
                  <c:v>1137</c:v>
                </c:pt>
                <c:pt idx="3">
                  <c:v>284.91999999999996</c:v>
                </c:pt>
                <c:pt idx="4">
                  <c:v>357.1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F6-4728-BE04-52961371665D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7383964723535583"/>
          <c:y val="0"/>
          <c:w val="0.32300267656569193"/>
          <c:h val="0.962311684545040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13641.6</c:v>
                </c:pt>
                <c:pt idx="1">
                  <c:v>281.39999999999992</c:v>
                </c:pt>
                <c:pt idx="2">
                  <c:v>270</c:v>
                </c:pt>
                <c:pt idx="3">
                  <c:v>8732.1</c:v>
                </c:pt>
                <c:pt idx="4">
                  <c:v>8469.9599999999955</c:v>
                </c:pt>
                <c:pt idx="5">
                  <c:v>544.30999999999983</c:v>
                </c:pt>
                <c:pt idx="6">
                  <c:v>7929.6500000000005</c:v>
                </c:pt>
                <c:pt idx="7">
                  <c:v>580.1</c:v>
                </c:pt>
                <c:pt idx="8">
                  <c:v>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A9-44A6-B58B-D450B85F6BCA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0225873302593644"/>
          <c:y val="0"/>
          <c:w val="0.29458359077511009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rgbClr val="002060"/>
              </a:solidFill>
              <a:latin typeface="Times New Roman"/>
              <a:cs typeface="Times New Roman"/>
            </a:rPr>
            <a:t>17,87 млн. рублей</a:t>
          </a:r>
          <a:r>
            <a:rPr lang="ru-RU" sz="2000" b="1" dirty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21,86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0.08264</cdr:x>
      <cdr:y>0.84155</cdr:y>
    </cdr:from>
    <cdr:to>
      <cdr:x>0.36364</cdr:x>
      <cdr:y>0.93694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4380" y="5041918"/>
          <a:ext cx="242889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13 %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0.02479</cdr:x>
      <cdr:y>0.10228</cdr:y>
    </cdr:from>
    <cdr:to>
      <cdr:x>0.23967</cdr:x>
      <cdr:y>0.20959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314" y="612761"/>
          <a:ext cx="1857388" cy="6429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20 %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0.27273</cdr:x>
      <cdr:y>0.10228</cdr:y>
    </cdr:from>
    <cdr:to>
      <cdr:x>0.4876</cdr:x>
      <cdr:y>0.20959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57454" y="612761"/>
          <a:ext cx="1857388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имущество физических лиц – 6 %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0.52066</cdr:x>
      <cdr:y>0.10228</cdr:y>
    </cdr:from>
    <cdr:to>
      <cdr:x>0.7438</cdr:x>
      <cdr:y>0.20959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00594" y="612761"/>
          <a:ext cx="1928826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поступления от использования имущества – 7 %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</cdr:x>
      <cdr:y>0.84155</cdr:y>
    </cdr:from>
    <cdr:to>
      <cdr:x>0.73554</cdr:x>
      <cdr:y>0.93694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429184" y="5041915"/>
          <a:ext cx="1928798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54 %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0.61983</cdr:x>
      <cdr:y>0.71039</cdr:y>
    </cdr:from>
    <cdr:to>
      <cdr:x>0.65289</cdr:x>
      <cdr:y>0.82963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357850" y="4256098"/>
          <a:ext cx="285752" cy="71438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0.15702</cdr:x>
      <cdr:y>0.77001</cdr:y>
    </cdr:from>
    <cdr:to>
      <cdr:x>0.18182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>
          <a:off x="1357322" y="4613289"/>
          <a:ext cx="214315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0.09082</cdr:x>
      <cdr:y>0.22165</cdr:y>
    </cdr:from>
    <cdr:to>
      <cdr:x>0.091</cdr:x>
      <cdr:y>0.34088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785024" y="1327935"/>
          <a:ext cx="1588" cy="71438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0.22151</cdr:y>
    </cdr:from>
    <cdr:to>
      <cdr:x>0.26446</cdr:x>
      <cdr:y>0.28113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V="1">
          <a:off x="1714512" y="1327141"/>
          <a:ext cx="571504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0.22151</cdr:y>
    </cdr:from>
    <cdr:to>
      <cdr:x>0.5124</cdr:x>
      <cdr:y>0.25729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V="1">
          <a:off x="3071834" y="1327141"/>
          <a:ext cx="1357322" cy="21431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Проект решения о бюджете Пудомягского сельского поселения на 2020 год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кодекс РФ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48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Пудомягского сельского поселения </a:t>
            </a: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</a:t>
            </a:r>
            <a:r>
              <a:rPr kumimoji="0" lang="ru-RU" sz="1900" b="0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Пудомягского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поселения Гатчинского муниципального района Ленинградской  области от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21.05.2020 </a:t>
            </a:r>
            <a:r>
              <a:rPr kumimoji="0" lang="ru-RU" sz="1900" b="0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48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Пудомягского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Пудомягского СП.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Муниципальные программы Пудомягского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В 2020 ГОДУ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4799358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Герб">
            <a:extLst>
              <a:ext uri="{FF2B5EF4-FFF2-40B4-BE49-F238E27FC236}">
                <a16:creationId xmlns:a16="http://schemas.microsoft.com/office/drawing/2014/main" xmlns="" id="{27668BFB-43E4-4995-B9B2-BBDBC08DC1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8165" y="260648"/>
            <a:ext cx="790299" cy="822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388116947"/>
              </p:ext>
            </p:extLst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6675084" cy="10636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8349743"/>
              </p:ext>
            </p:extLst>
          </p:nvPr>
        </p:nvGraphicFramePr>
        <p:xfrm>
          <a:off x="357158" y="8159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Рисунок 1" descr="Описание: Герб">
            <a:extLst>
              <a:ext uri="{FF2B5EF4-FFF2-40B4-BE49-F238E27FC236}">
                <a16:creationId xmlns:a16="http://schemas.microsoft.com/office/drawing/2014/main" xmlns="" id="{546EFC29-1F68-46A1-BC96-4B96CEB9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2437" y="206365"/>
            <a:ext cx="866082" cy="106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13337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/>
              <a:t>Безвозмездные поступления от других бюджетов РФ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534894931"/>
              </p:ext>
            </p:extLst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/>
              <a:t>расходов бюджета Пудомягского сельского поселения на 2020 год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928171131"/>
              </p:ext>
            </p:extLst>
          </p:nvPr>
        </p:nvGraphicFramePr>
        <p:xfrm>
          <a:off x="642911" y="714356"/>
          <a:ext cx="804389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170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решения о бюджете Пудомягского сельского поселения на 2020 год </vt:lpstr>
      <vt:lpstr>ФЗ от 06.10.2003 №  131-ФЗ «Об общих принципах организации местного самоуправления в Российской Федерации»</vt:lpstr>
      <vt:lpstr>СТРУКТУРА ДОХОДОВ БЮДЖЕТА В 2020 ГОДУ </vt:lpstr>
      <vt:lpstr>Слайд 4</vt:lpstr>
      <vt:lpstr>Структура собственных доходов</vt:lpstr>
      <vt:lpstr>Безвозмездные поступления от других бюджетов РФ</vt:lpstr>
      <vt:lpstr>расходов бюджета Пудомягского сельского поселения на 2020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06KMN20</cp:lastModifiedBy>
  <cp:revision>45</cp:revision>
  <dcterms:created xsi:type="dcterms:W3CDTF">2021-03-03T07:54:27Z</dcterms:created>
  <dcterms:modified xsi:type="dcterms:W3CDTF">2021-03-11T14:16:58Z</dcterms:modified>
</cp:coreProperties>
</file>