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5" r:id="rId2"/>
    <p:sldId id="256" r:id="rId3"/>
    <p:sldId id="262" r:id="rId4"/>
    <p:sldId id="258" r:id="rId5"/>
    <p:sldId id="263" r:id="rId6"/>
    <p:sldId id="261" r:id="rId7"/>
    <p:sldId id="264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4.3546952464275285E-2"/>
          <c:y val="1.6014966919293975E-3"/>
          <c:w val="0.60419692330125396"/>
          <c:h val="0.8411214291228277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СТРУКТУРА ДОХОДОВ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</c:spPr>
          <c:explosion val="23"/>
          <c:dPt>
            <c:idx val="0"/>
            <c:explosion val="0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7896-4967-80CE-0C9E1A483ED5}"/>
              </c:ext>
            </c:extLst>
          </c:dPt>
          <c:cat>
            <c:strRef>
              <c:f>Лист1!$A$2:$A$3</c:f>
              <c:strCache>
                <c:ptCount val="2"/>
                <c:pt idx="0">
                  <c:v>Собственные доходы</c:v>
                </c:pt>
                <c:pt idx="1">
                  <c:v>Безвозмездные поступления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17877.02</c:v>
                </c:pt>
                <c:pt idx="1">
                  <c:v>21863.72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59F-4A86-9A66-AA695C28448A}"/>
            </c:ext>
          </c:extLst>
        </c:ser>
        <c:dLbls/>
      </c:pie3DChart>
      <c:spPr>
        <a:noFill/>
        <a:ln w="25362">
          <a:noFill/>
        </a:ln>
      </c:spPr>
    </c:plotArea>
    <c:legend>
      <c:legendPos val="r"/>
      <c:layout>
        <c:manualLayout>
          <c:xMode val="edge"/>
          <c:yMode val="edge"/>
          <c:x val="0.64629082822980977"/>
          <c:y val="3.1792386697809455E-2"/>
          <c:w val="0.34353334305434047"/>
          <c:h val="0.45299039869966023"/>
        </c:manualLayout>
      </c:layout>
      <c:txPr>
        <a:bodyPr/>
        <a:lstStyle/>
        <a:p>
          <a:pPr>
            <a:defRPr sz="1800" baseline="0"/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Налоговые  и неналоговые доходы за 2020 год Пудомягского</a:t>
            </a:r>
            <a:r>
              <a:rPr lang="ru-RU" sz="2800" baseline="0" dirty="0">
                <a:latin typeface="Times New Roman" pitchFamily="18" charset="0"/>
                <a:cs typeface="Times New Roman" pitchFamily="18" charset="0"/>
              </a:rPr>
              <a:t> сельского поселения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</c:rich>
      </c:tx>
      <c:layout/>
    </c:title>
    <c:view3D>
      <c:perspective val="30"/>
    </c:view3D>
    <c:plotArea>
      <c:layout>
        <c:manualLayout>
          <c:layoutTarget val="inner"/>
          <c:xMode val="edge"/>
          <c:yMode val="edge"/>
          <c:x val="2.2503440697611742E-2"/>
          <c:y val="0.24408513950782845"/>
          <c:w val="0.64276990269856582"/>
          <c:h val="0.72339475734967185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8"/>
          <c:cat>
            <c:strRef>
              <c:f>Лист1!$A$2:$A$3</c:f>
              <c:strCache>
                <c:ptCount val="2"/>
                <c:pt idx="0">
                  <c:v>налоговые доходы 16892,53 руб</c:v>
                </c:pt>
                <c:pt idx="1">
                  <c:v>неналоговые доходы 984,50 руб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16892.53</c:v>
                </c:pt>
                <c:pt idx="1">
                  <c:v>984.5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40-4345-AE95-9232495CFCAF}"/>
            </c:ext>
          </c:extLst>
        </c:ser>
        <c:dLbls/>
      </c:pie3DChart>
    </c:plotArea>
    <c:legend>
      <c:legendPos val="r"/>
      <c:layout>
        <c:manualLayout>
          <c:xMode val="edge"/>
          <c:yMode val="edge"/>
          <c:x val="0.64016501212319921"/>
          <c:y val="0.32330799476018973"/>
          <c:w val="0.34097447940541398"/>
          <c:h val="0.20085422885105028"/>
        </c:manualLayout>
      </c:layout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1873426792034781E-2"/>
          <c:y val="0.21999140409515697"/>
          <c:w val="0.65776116234757676"/>
          <c:h val="0.6303958759298811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Исполнение</c:v>
                </c:pt>
              </c:strCache>
            </c:strRef>
          </c:tx>
          <c:spPr>
            <a:solidFill>
              <a:schemeClr val="accent2">
                <a:lumMod val="75000"/>
              </a:schemeClr>
            </a:solidFill>
          </c:spPr>
          <c:dPt>
            <c:idx val="1"/>
            <c:spPr>
              <a:solidFill>
                <a:schemeClr val="accent2">
                  <a:lumMod val="20000"/>
                  <a:lumOff val="8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51DA-4EF0-A0B4-C1BE2E498E2F}"/>
              </c:ext>
            </c:extLst>
          </c:dPt>
          <c:dPt>
            <c:idx val="2"/>
            <c:spPr>
              <a:solidFill>
                <a:schemeClr val="accent2">
                  <a:lumMod val="60000"/>
                  <a:lumOff val="4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51DA-4EF0-A0B4-C1BE2E498E2F}"/>
              </c:ext>
            </c:extLst>
          </c:dPt>
          <c:dPt>
            <c:idx val="3"/>
            <c:spPr>
              <a:solidFill>
                <a:schemeClr val="accent3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51DA-4EF0-A0B4-C1BE2E498E2F}"/>
              </c:ext>
            </c:extLst>
          </c:dPt>
          <c:dPt>
            <c:idx val="4"/>
            <c:spPr>
              <a:solidFill>
                <a:schemeClr val="accent2">
                  <a:lumMod val="40000"/>
                  <a:lumOff val="6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51DA-4EF0-A0B4-C1BE2E498E2F}"/>
              </c:ext>
            </c:extLst>
          </c:dPt>
          <c:cat>
            <c:strRef>
              <c:f>Лист1!$A$2:$A$7</c:f>
              <c:strCache>
                <c:ptCount val="6"/>
                <c:pt idx="0">
                  <c:v>земельный налог</c:v>
                </c:pt>
                <c:pt idx="1">
                  <c:v>налог на доходы физических лиц</c:v>
                </c:pt>
                <c:pt idx="2">
                  <c:v>доходы от уплаты акцизов </c:v>
                </c:pt>
                <c:pt idx="3">
                  <c:v>налог на имущество физических лиц </c:v>
                </c:pt>
                <c:pt idx="4">
                  <c:v>ЕСХ</c:v>
                </c:pt>
                <c:pt idx="5">
                  <c:v>поступления от использования имущества</c:v>
                </c:pt>
              </c:strCache>
            </c:strRef>
          </c:cat>
          <c:val>
            <c:numRef>
              <c:f>Лист1!$B$2:$B$7</c:f>
              <c:numCache>
                <c:formatCode>General</c:formatCode>
                <c:ptCount val="6"/>
                <c:pt idx="0">
                  <c:v>60.8</c:v>
                </c:pt>
                <c:pt idx="1">
                  <c:v>12.52</c:v>
                </c:pt>
                <c:pt idx="2">
                  <c:v>11.81</c:v>
                </c:pt>
                <c:pt idx="3">
                  <c:v>6.8599999999999994</c:v>
                </c:pt>
                <c:pt idx="4">
                  <c:v>1.9400000000000002</c:v>
                </c:pt>
                <c:pt idx="5">
                  <c:v>5.51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9-F061-4151-8450-4354F0ED2A3F}"/>
            </c:ext>
          </c:extLst>
        </c:ser>
        <c:dLbls/>
      </c:pie3DChart>
      <c:spPr>
        <a:noFill/>
        <a:ln w="25829">
          <a:noFill/>
        </a:ln>
      </c:spPr>
    </c:plotArea>
    <c:legend>
      <c:legendPos val="r"/>
      <c:layout>
        <c:manualLayout>
          <c:xMode val="edge"/>
          <c:yMode val="edge"/>
          <c:x val="0.7595459600460297"/>
          <c:y val="0.29388497344032516"/>
          <c:w val="0.16438228749963701"/>
          <c:h val="0.36841497356550873"/>
        </c:manualLayout>
      </c:layout>
      <c:txPr>
        <a:bodyPr/>
        <a:lstStyle/>
        <a:p>
          <a:pPr>
            <a:defRPr sz="1119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</c:chart>
  <c:spPr>
    <a:noFill/>
    <a:ln>
      <a:noFill/>
    </a:ln>
  </c:sp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1.0815713762196019E-2"/>
          <c:w val="0.7174783356322405"/>
          <c:h val="0.8156206280078807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25"/>
          <c:cat>
            <c:strRef>
              <c:f>Лист1!$A$2:$A$6</c:f>
              <c:strCache>
                <c:ptCount val="5"/>
                <c:pt idx="0">
                  <c:v>Дотации на выравнивание бюджетной обеспеченности 17 757,40т.руб</c:v>
                </c:pt>
                <c:pt idx="1">
                  <c:v>субсидия на ремот дорог,2327,10 тыс.руб</c:v>
                </c:pt>
                <c:pt idx="2">
                  <c:v>прочие субсидии бюджетам сельских поселений,1137,0 т.руб</c:v>
                </c:pt>
                <c:pt idx="3">
                  <c:v>субвенции бюджету Пудомягского СП,284,92 ТЫС.РУБ</c:v>
                </c:pt>
                <c:pt idx="4">
                  <c:v>ИНЫЕ МЕЖБЮДЖЕТНЫЕ ТРАНСФЕРЫ,357,10тыс.руб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17757.400000000001</c:v>
                </c:pt>
                <c:pt idx="1">
                  <c:v>2327.1</c:v>
                </c:pt>
                <c:pt idx="2">
                  <c:v>1137</c:v>
                </c:pt>
                <c:pt idx="3">
                  <c:v>284.91999999999996</c:v>
                </c:pt>
                <c:pt idx="4">
                  <c:v>357.1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E0F6-4728-BE04-52961371665D}"/>
            </c:ext>
          </c:extLst>
        </c:ser>
        <c:dLbls/>
      </c:pie3DChart>
    </c:plotArea>
    <c:legend>
      <c:legendPos val="r"/>
      <c:layout>
        <c:manualLayout>
          <c:xMode val="edge"/>
          <c:yMode val="edge"/>
          <c:x val="0.67383964723535583"/>
          <c:y val="0"/>
          <c:w val="0.32300267656569193"/>
          <c:h val="0.96231168454504068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1.0815713762196019E-2"/>
          <c:w val="0.7174783356322405"/>
          <c:h val="0.8156206280078808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*</c:v>
                </c:pt>
              </c:strCache>
            </c:strRef>
          </c:tx>
          <c:explosion val="25"/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</c:v>
                </c:pt>
                <c:pt idx="7">
                  <c:v>социальная политика</c:v>
                </c:pt>
                <c:pt idx="8">
                  <c:v>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13641.6</c:v>
                </c:pt>
                <c:pt idx="1">
                  <c:v>281.39999999999992</c:v>
                </c:pt>
                <c:pt idx="2">
                  <c:v>270</c:v>
                </c:pt>
                <c:pt idx="3">
                  <c:v>8732.1</c:v>
                </c:pt>
                <c:pt idx="4">
                  <c:v>8469.9599999999955</c:v>
                </c:pt>
                <c:pt idx="5">
                  <c:v>544.30999999999983</c:v>
                </c:pt>
                <c:pt idx="6">
                  <c:v>7929.6500000000005</c:v>
                </c:pt>
                <c:pt idx="7">
                  <c:v>580.1</c:v>
                </c:pt>
                <c:pt idx="8">
                  <c:v>900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5A9-44A6-B58B-D450B85F6BCA}"/>
            </c:ext>
          </c:extLst>
        </c:ser>
        <c:dLbls/>
      </c:pie3DChart>
    </c:plotArea>
    <c:legend>
      <c:legendPos val="r"/>
      <c:layout>
        <c:manualLayout>
          <c:xMode val="edge"/>
          <c:yMode val="edge"/>
          <c:x val="0.70225873302593644"/>
          <c:y val="0"/>
          <c:w val="0.29458359077511009"/>
          <c:h val="1"/>
        </c:manualLayout>
      </c:layout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zero"/>
  </c:chart>
  <c:txPr>
    <a:bodyPr/>
    <a:lstStyle/>
    <a:p>
      <a:pPr>
        <a:defRPr sz="1800"/>
      </a:pPr>
      <a:endParaRPr lang="ru-RU"/>
    </a:p>
  </c:txPr>
  <c:externalData r:id="rId1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0.61124</cdr:x>
      <cdr:y>0.38046</cdr:y>
    </cdr:from>
    <cdr:to>
      <cdr:x>0.6916</cdr:x>
      <cdr:y>0.72339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xmlns="" id="{EE62C396-A855-40E9-B9EF-1A16E782F9C1}"/>
            </a:ext>
          </a:extLst>
        </cdr:cNvPr>
        <cdr:cNvCxnSpPr/>
      </cdr:nvCxnSpPr>
      <cdr:spPr>
        <a:xfrm xmlns:a="http://schemas.openxmlformats.org/drawingml/2006/main">
          <a:off x="5030300" y="2092792"/>
          <a:ext cx="661331" cy="188635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0.44369</cdr:x>
      <cdr:y>0.83897</cdr:y>
    </cdr:from>
    <cdr:to>
      <cdr:x>0.67406</cdr:x>
      <cdr:y>0.93241</cdr:y>
    </cdr:to>
    <cdr:sp macro="" textlink="">
      <cdr:nvSpPr>
        <cdr:cNvPr id="4" name="Поле 3"/>
        <cdr:cNvSpPr txBox="1"/>
      </cdr:nvSpPr>
      <cdr:spPr>
        <a:xfrm xmlns:a="http://schemas.openxmlformats.org/drawingml/2006/main">
          <a:off x="2476500" y="4019550"/>
          <a:ext cx="1285875" cy="4476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0.45499</cdr:x>
      <cdr:y>0.75283</cdr:y>
    </cdr:from>
    <cdr:to>
      <cdr:x>0.97583</cdr:x>
      <cdr:y>1</cdr:y>
    </cdr:to>
    <cdr:sp macro="" textlink="">
      <cdr:nvSpPr>
        <cdr:cNvPr id="6" name="Поле 5"/>
        <cdr:cNvSpPr txBox="1"/>
      </cdr:nvSpPr>
      <cdr:spPr>
        <a:xfrm xmlns:a="http://schemas.openxmlformats.org/drawingml/2006/main">
          <a:off x="3744416" y="4479673"/>
          <a:ext cx="4286280" cy="1470771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20000"/>
            <a:lumOff val="80000"/>
          </a:schemeClr>
        </a:solidFill>
      </cdr:spPr>
      <cdr:style>
        <a:lnRef xmlns:a="http://schemas.openxmlformats.org/drawingml/2006/main" idx="1">
          <a:schemeClr val="accent1"/>
        </a:lnRef>
        <a:fillRef xmlns:a="http://schemas.openxmlformats.org/drawingml/2006/main" idx="2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2000" b="1" i="0" u="none" strike="noStrike" baseline="0" dirty="0">
              <a:solidFill>
                <a:srgbClr val="002060"/>
              </a:solidFill>
              <a:latin typeface="Times New Roman"/>
              <a:cs typeface="Times New Roman"/>
            </a:rPr>
            <a:t>Налоговые и неналоговые доходы:</a:t>
          </a:r>
        </a:p>
        <a:p xmlns:a="http://schemas.openxmlformats.org/drawingml/2006/main">
          <a:pPr algn="ctr" rtl="0">
            <a:defRPr sz="1000"/>
          </a:pPr>
          <a:endParaRPr lang="ru-RU" sz="800" b="1" i="0" u="none" strike="noStrike" baseline="0" dirty="0">
            <a:solidFill>
              <a:srgbClr val="002060"/>
            </a:solidFill>
            <a:latin typeface="Times New Roman"/>
            <a:cs typeface="Times New Roman"/>
          </a:endParaRPr>
        </a:p>
        <a:p xmlns:a="http://schemas.openxmlformats.org/drawingml/2006/main">
          <a:pPr algn="ctr" rtl="0">
            <a:defRPr sz="1000"/>
          </a:pPr>
          <a:r>
            <a:rPr lang="ru-RU" sz="2000" b="1" u="sng" dirty="0">
              <a:solidFill>
                <a:srgbClr val="002060"/>
              </a:solidFill>
              <a:latin typeface="Times New Roman"/>
              <a:cs typeface="Times New Roman"/>
            </a:rPr>
            <a:t>17,87 млн. рублей</a:t>
          </a:r>
          <a:r>
            <a:rPr lang="ru-RU" sz="2000" b="1" dirty="0">
              <a:solidFill>
                <a:srgbClr val="002060"/>
              </a:solidFill>
              <a:latin typeface="Times New Roman"/>
              <a:cs typeface="Times New Roman"/>
            </a:rPr>
            <a:t> </a:t>
          </a:r>
        </a:p>
        <a:p xmlns:a="http://schemas.openxmlformats.org/drawingml/2006/main">
          <a:pPr algn="ctr" rtl="0">
            <a:defRPr sz="1000"/>
          </a:pPr>
          <a:endParaRPr lang="ru-RU" sz="1600" i="0" u="none" strike="noStrike" baseline="0" dirty="0">
            <a:solidFill>
              <a:srgbClr val="002060"/>
            </a:solidFill>
            <a:latin typeface="Times New Roman"/>
            <a:cs typeface="Times New Roman"/>
          </a:endParaRPr>
        </a:p>
      </cdr:txBody>
    </cdr:sp>
  </cdr:relSizeAnchor>
  <cdr:relSizeAnchor xmlns:cdr="http://schemas.openxmlformats.org/drawingml/2006/chartDrawing">
    <cdr:from>
      <cdr:x>0.16853</cdr:x>
      <cdr:y>0.62721</cdr:y>
    </cdr:from>
    <cdr:to>
      <cdr:x>0.18229</cdr:x>
      <cdr:y>0.7441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xmlns="" id="{55E1E342-48E0-486D-8D66-410102665329}"/>
            </a:ext>
          </a:extLst>
        </cdr:cNvPr>
        <cdr:cNvCxnSpPr/>
      </cdr:nvCxnSpPr>
      <cdr:spPr>
        <a:xfrm xmlns:a="http://schemas.openxmlformats.org/drawingml/2006/main" rot="5400000">
          <a:off x="1122092" y="3714984"/>
          <a:ext cx="642944" cy="11320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2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1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</cdr:x>
      <cdr:y>0.75283</cdr:y>
    </cdr:from>
    <cdr:to>
      <cdr:x>0.44013</cdr:x>
      <cdr:y>1</cdr:y>
    </cdr:to>
    <cdr:sp macro="" textlink="">
      <cdr:nvSpPr>
        <cdr:cNvPr id="9" name="Поле 8"/>
        <cdr:cNvSpPr txBox="1"/>
      </cdr:nvSpPr>
      <cdr:spPr>
        <a:xfrm xmlns:a="http://schemas.openxmlformats.org/drawingml/2006/main">
          <a:off x="0" y="4141083"/>
          <a:ext cx="3622094" cy="1359605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2">
            <a:lumMod val="60000"/>
            <a:lumOff val="40000"/>
          </a:schemeClr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2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2000" b="1" i="0" u="none" strike="noStrike" baseline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Безвозмездные поступления:</a:t>
          </a:r>
        </a:p>
        <a:p xmlns:a="http://schemas.openxmlformats.org/drawingml/2006/main">
          <a:pPr algn="ctr" rtl="0">
            <a:defRPr sz="1000"/>
          </a:pPr>
          <a:endParaRPr lang="ru-RU" sz="8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 algn="ctr" rtl="0">
            <a:defRPr sz="1000"/>
          </a:pPr>
          <a:r>
            <a:rPr lang="ru-RU" sz="20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21,86</a:t>
          </a:r>
        </a:p>
        <a:p xmlns:a="http://schemas.openxmlformats.org/drawingml/2006/main">
          <a:pPr algn="ctr" rtl="0">
            <a:defRPr sz="1000"/>
          </a:pPr>
          <a:r>
            <a:rPr lang="ru-RU" sz="2000" b="1" u="sng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rPr>
            <a:t> млн. рублей</a:t>
          </a:r>
        </a:p>
        <a:p xmlns:a="http://schemas.openxmlformats.org/drawingml/2006/main">
          <a:pPr algn="ctr" rtl="0">
            <a:defRPr sz="1000"/>
          </a:pPr>
          <a:endParaRPr lang="ru-RU" sz="1600" b="0" i="0" u="none" strike="noStrike" baseline="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0.08264</cdr:x>
      <cdr:y>0.84155</cdr:y>
    </cdr:from>
    <cdr:to>
      <cdr:x>0.36364</cdr:x>
      <cdr:y>0.93694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714380" y="5041918"/>
          <a:ext cx="2428892" cy="57150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dirty="0">
              <a:latin typeface="Times New Roman" pitchFamily="18" charset="0"/>
              <a:cs typeface="Times New Roman" pitchFamily="18" charset="0"/>
            </a:rPr>
            <a:t>налог на доходы физических лиц (НДФЛ) – 13 %</a:t>
          </a:r>
          <a:endParaRPr lang="ru-RU" sz="1200" b="1" i="0" u="none" strike="noStrike" baseline="0" dirty="0">
            <a:solidFill>
              <a:srgbClr val="0000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0.02479</cdr:x>
      <cdr:y>0.10228</cdr:y>
    </cdr:from>
    <cdr:to>
      <cdr:x>0.23967</cdr:x>
      <cdr:y>0.20959</cdr:y>
    </cdr:to>
    <cdr:sp macro="" textlink="">
      <cdr:nvSpPr>
        <cdr:cNvPr id="3" name="Прямоугольник 2"/>
        <cdr:cNvSpPr/>
      </cdr:nvSpPr>
      <cdr:spPr>
        <a:xfrm xmlns:a="http://schemas.openxmlformats.org/drawingml/2006/main">
          <a:off x="214314" y="612761"/>
          <a:ext cx="1857388" cy="642942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 rtl="0">
            <a:lnSpc>
              <a:spcPts val="1100"/>
            </a:lnSpc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доходы от уплаты акцизов – 20 %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0.27273</cdr:x>
      <cdr:y>0.10228</cdr:y>
    </cdr:from>
    <cdr:to>
      <cdr:x>0.4876</cdr:x>
      <cdr:y>0.20959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2357454" y="612761"/>
          <a:ext cx="1857388" cy="64294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налог на имущество физических лиц – 6 %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0.52066</cdr:x>
      <cdr:y>0.10228</cdr:y>
    </cdr:from>
    <cdr:to>
      <cdr:x>0.7438</cdr:x>
      <cdr:y>0.20959</cdr:y>
    </cdr:to>
    <cdr:sp macro="" textlink="">
      <cdr:nvSpPr>
        <cdr:cNvPr id="7" name="Прямоугольник 6"/>
        <cdr:cNvSpPr/>
      </cdr:nvSpPr>
      <cdr:spPr>
        <a:xfrm xmlns:a="http://schemas.openxmlformats.org/drawingml/2006/main">
          <a:off x="4500594" y="612761"/>
          <a:ext cx="1928826" cy="642941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ctr" rtl="0"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поступления от использования имущества – 7 %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0.5124</cdr:x>
      <cdr:y>0.84155</cdr:y>
    </cdr:from>
    <cdr:to>
      <cdr:x>0.73554</cdr:x>
      <cdr:y>0.93694</cdr:y>
    </cdr:to>
    <cdr:sp macro="" textlink="">
      <cdr:nvSpPr>
        <cdr:cNvPr id="8" name="Прямоугольник 7"/>
        <cdr:cNvSpPr/>
      </cdr:nvSpPr>
      <cdr:spPr>
        <a:xfrm xmlns:a="http://schemas.openxmlformats.org/drawingml/2006/main">
          <a:off x="4429184" y="5041915"/>
          <a:ext cx="1928798" cy="571503"/>
        </a:xfrm>
        <a:prstGeom xmlns:a="http://schemas.openxmlformats.org/drawingml/2006/main" prst="rect">
          <a:avLst/>
        </a:prstGeom>
      </cdr:spPr>
      <cdr:style>
        <a:lnRef xmlns:a="http://schemas.openxmlformats.org/drawingml/2006/main" idx="1">
          <a:schemeClr val="accent4"/>
        </a:lnRef>
        <a:fillRef xmlns:a="http://schemas.openxmlformats.org/drawingml/2006/main" idx="2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anchor="ctr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ru-RU" sz="1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rPr>
            <a:t>земельный налог – 54 %</a:t>
          </a:r>
          <a:endParaRPr lang="ru-RU" sz="1200" b="1" i="0" u="none" strike="noStrike" baseline="0" dirty="0">
            <a:solidFill>
              <a:srgbClr val="00206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0.61983</cdr:x>
      <cdr:y>0.71039</cdr:y>
    </cdr:from>
    <cdr:to>
      <cdr:x>0.65289</cdr:x>
      <cdr:y>0.82963</cdr:y>
    </cdr:to>
    <cdr:sp macro="" textlink="">
      <cdr:nvSpPr>
        <cdr:cNvPr id="26" name="Прямая со стрелкой 25"/>
        <cdr:cNvSpPr/>
      </cdr:nvSpPr>
      <cdr:spPr bwMode="auto">
        <a:xfrm xmlns:a="http://schemas.openxmlformats.org/drawingml/2006/main" rot="16200000" flipH="1">
          <a:off x="5357850" y="4256098"/>
          <a:ext cx="285752" cy="714381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0.15702</cdr:x>
      <cdr:y>0.77001</cdr:y>
    </cdr:from>
    <cdr:to>
      <cdr:x>0.18182</cdr:x>
      <cdr:y>0.82963</cdr:y>
    </cdr:to>
    <cdr:sp macro="" textlink="">
      <cdr:nvSpPr>
        <cdr:cNvPr id="29" name="Прямая со стрелкой 28"/>
        <cdr:cNvSpPr/>
      </cdr:nvSpPr>
      <cdr:spPr bwMode="auto">
        <a:xfrm xmlns:a="http://schemas.openxmlformats.org/drawingml/2006/main" rot="5400000">
          <a:off x="1357322" y="4613289"/>
          <a:ext cx="214315" cy="357190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0.09082</cdr:x>
      <cdr:y>0.22165</cdr:y>
    </cdr:from>
    <cdr:to>
      <cdr:x>0.091</cdr:x>
      <cdr:y>0.34088</cdr:y>
    </cdr:to>
    <cdr:sp macro="" textlink="">
      <cdr:nvSpPr>
        <cdr:cNvPr id="32" name="Прямая со стрелкой 31"/>
        <cdr:cNvSpPr/>
      </cdr:nvSpPr>
      <cdr:spPr bwMode="auto">
        <a:xfrm xmlns:a="http://schemas.openxmlformats.org/drawingml/2006/main" rot="5400000" flipH="1" flipV="1">
          <a:off x="785024" y="1327935"/>
          <a:ext cx="1588" cy="714380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0.19835</cdr:x>
      <cdr:y>0.22151</cdr:y>
    </cdr:from>
    <cdr:to>
      <cdr:x>0.26446</cdr:x>
      <cdr:y>0.28113</cdr:y>
    </cdr:to>
    <cdr:sp macro="" textlink="">
      <cdr:nvSpPr>
        <cdr:cNvPr id="39" name="Прямая со стрелкой 38"/>
        <cdr:cNvSpPr/>
      </cdr:nvSpPr>
      <cdr:spPr bwMode="auto">
        <a:xfrm xmlns:a="http://schemas.openxmlformats.org/drawingml/2006/main" flipV="1">
          <a:off x="1714512" y="1327141"/>
          <a:ext cx="571504" cy="357190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0.35537</cdr:x>
      <cdr:y>0.22151</cdr:y>
    </cdr:from>
    <cdr:to>
      <cdr:x>0.5124</cdr:x>
      <cdr:y>0.25729</cdr:y>
    </cdr:to>
    <cdr:sp macro="" textlink="">
      <cdr:nvSpPr>
        <cdr:cNvPr id="41" name="Прямая со стрелкой 40"/>
        <cdr:cNvSpPr/>
      </cdr:nvSpPr>
      <cdr:spPr bwMode="auto">
        <a:xfrm xmlns:a="http://schemas.openxmlformats.org/drawingml/2006/main" flipV="1">
          <a:off x="3071834" y="1327141"/>
          <a:ext cx="1357322" cy="214314"/>
        </a:xfrm>
        <a:prstGeom xmlns:a="http://schemas.openxmlformats.org/drawingml/2006/main" prst="straightConnector1">
          <a:avLst/>
        </a:prstGeom>
        <a:solidFill xmlns:a="http://schemas.openxmlformats.org/drawingml/2006/main">
          <a:srgbClr val="00B8FF"/>
        </a:solidFill>
        <a:ln xmlns:a="http://schemas.openxmlformats.org/drawingml/2006/main" w="9525" cap="flat" cmpd="sng" algn="ctr">
          <a:solidFill>
            <a:schemeClr val="tx1"/>
          </a:solidFill>
          <a:prstDash val="solid"/>
          <a:round/>
          <a:headEnd type="none" w="med" len="med"/>
          <a:tailEnd type="arrow"/>
        </a:ln>
        <a:effectLst xmlns:a="http://schemas.openxmlformats.org/drawingml/2006/main"/>
      </cdr:spPr>
      <cdr:txBody>
        <a:bodyPr xmlns:a="http://schemas.openxmlformats.org/drawingml/2006/main" vert="horz" wrap="square" lIns="91440" tIns="45720" rIns="91440" bIns="45720" numCol="1" anchor="t" anchorCtr="0" compatLnSpc="1">
          <a:prstTxWarp prst="textNoShape">
            <a:avLst/>
          </a:prstTxWarp>
        </a:bodyPr>
        <a:lstStyle xmlns:a="http://schemas.openxmlformats.org/drawingml/2006/main"/>
        <a:p xmlns:a="http://schemas.openxmlformats.org/drawingml/2006/main">
          <a:endParaRPr lang="ru-RU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8BAF81C-C9F3-49B3-ABBA-D06CF05AD5DC}" type="datetimeFigureOut">
              <a:rPr lang="ru-RU" smtClean="0"/>
              <a:pPr/>
              <a:t>11.03.2021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8A60B97-FF7B-4842-9637-B33227646241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4414854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Проект решения о бюджете Пудомягского сельского поселения на 2020 год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143372" y="1142984"/>
            <a:ext cx="4257676" cy="15001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900" dirty="0">
                <a:latin typeface="Times New Roman" pitchFamily="18" charset="0"/>
                <a:cs typeface="Times New Roman" pitchFamily="18" charset="0"/>
              </a:rPr>
              <a:t>ФЗ от 06.10.2003 №  131-ФЗ «Об общих принципах организации местного самоуправления в Российской Федерации»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428596" y="1142984"/>
            <a:ext cx="3614734" cy="150019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Бюджетный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кодекс РФ</a:t>
            </a:r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28596" y="2714620"/>
            <a:ext cx="3643338" cy="192882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Налоговый кодекс РФ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642918"/>
            <a:ext cx="84872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Times New Roman" pitchFamily="18" charset="0"/>
                <a:cs typeface="Times New Roman" pitchFamily="18" charset="0"/>
              </a:rPr>
              <a:t>Правовые основы формирования  бюджета Пудомягского сельского поселения </a:t>
            </a:r>
          </a:p>
        </p:txBody>
      </p:sp>
      <p:sp>
        <p:nvSpPr>
          <p:cNvPr id="12" name="Содержимое 6"/>
          <p:cNvSpPr txBox="1">
            <a:spLocks/>
          </p:cNvSpPr>
          <p:nvPr/>
        </p:nvSpPr>
        <p:spPr>
          <a:xfrm>
            <a:off x="4143372" y="2714620"/>
            <a:ext cx="4286280" cy="19288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ru-RU" sz="1900" b="0" i="0" u="none" strike="noStrike" kern="1200" cap="none" spc="0" normalizeH="0" baseline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Положение о</a:t>
            </a:r>
            <a:r>
              <a:rPr kumimoji="0" lang="ru-RU" sz="1900" b="0" i="0" u="none" strike="noStrike" kern="120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бюджетном процессе муниципального образования </a:t>
            </a:r>
            <a:r>
              <a:rPr kumimoji="0" lang="ru-RU" sz="1900" b="0" i="0" u="none" strike="noStrike" kern="1200" cap="none" spc="0" normalizeH="0" noProof="0" dirty="0" err="1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Пудомягского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 сельского </a:t>
            </a:r>
            <a:r>
              <a:rPr kumimoji="0" lang="ru-RU" sz="1900" b="0" i="0" u="none" strike="noStrike" kern="120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поселения Гатчинского муниципального района Ленинградской  области от 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21.05.2020 </a:t>
            </a:r>
            <a:r>
              <a:rPr kumimoji="0" lang="ru-RU" sz="1900" b="0" i="0" u="none" strike="noStrike" kern="1200" cap="none" spc="0" normalizeH="0" noProof="0" dirty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№ </a:t>
            </a:r>
            <a:r>
              <a:rPr kumimoji="0" lang="ru-RU" sz="1900" b="0" i="0" u="none" strike="noStrike" kern="1200" cap="none" spc="0" normalizeH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48</a:t>
            </a:r>
            <a:endParaRPr kumimoji="0" lang="ru-RU" sz="19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13" name="Содержимое 6"/>
          <p:cNvSpPr txBox="1">
            <a:spLocks/>
          </p:cNvSpPr>
          <p:nvPr/>
        </p:nvSpPr>
        <p:spPr>
          <a:xfrm>
            <a:off x="428596" y="4929198"/>
            <a:ext cx="8001056" cy="16430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Прочие правовые акты: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Прогноз социально-экономического развития Пудомягского СП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Основные направления бюджетной и налоговой политики Пудомягского СП. 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Муниципальные программы Пудомягского сельского поселения</a:t>
            </a:r>
          </a:p>
          <a:p>
            <a:pPr marL="457200" marR="0" lvl="0" indent="-4572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eriod"/>
              <a:tabLst/>
              <a:defRPr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500042"/>
            <a:ext cx="8287398" cy="500066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>
              <a:defRPr/>
            </a:pPr>
            <a:r>
              <a:rPr lang="ru-RU" altLang="ru-RU" sz="24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ДОХОДОВ БЮДЖЕТА В 2020 ГОДУ</a:t>
            </a:r>
            <a:r>
              <a:rPr lang="ru-RU" alt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altLang="ru-RU" sz="24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14799358"/>
              </p:ext>
            </p:extLst>
          </p:nvPr>
        </p:nvGraphicFramePr>
        <p:xfrm>
          <a:off x="827584" y="764704"/>
          <a:ext cx="8229600" cy="59504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Рисунок 5" descr="Герб">
            <a:extLst>
              <a:ext uri="{FF2B5EF4-FFF2-40B4-BE49-F238E27FC236}">
                <a16:creationId xmlns:a16="http://schemas.microsoft.com/office/drawing/2014/main" xmlns="" id="{27668BFB-43E4-4995-B9B2-BBDBC08DC10F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58165" y="260648"/>
            <a:ext cx="790299" cy="8228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82928208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2388116947"/>
              </p:ext>
            </p:extLst>
          </p:nvPr>
        </p:nvGraphicFramePr>
        <p:xfrm>
          <a:off x="457200" y="571480"/>
          <a:ext cx="7901014" cy="58579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7937"/>
            <a:ext cx="6675084" cy="1063609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ru-RU" altLang="ru-RU" sz="2800" b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собственных доходов</a:t>
            </a:r>
            <a:endParaRPr lang="ru-RU" altLang="ru-RU" sz="2800" dirty="0">
              <a:solidFill>
                <a:srgbClr val="00206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348349743"/>
              </p:ext>
            </p:extLst>
          </p:nvPr>
        </p:nvGraphicFramePr>
        <p:xfrm>
          <a:off x="357158" y="815975"/>
          <a:ext cx="8643997" cy="5991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1026" name="Рисунок 1" descr="Описание: Герб">
            <a:extLst>
              <a:ext uri="{FF2B5EF4-FFF2-40B4-BE49-F238E27FC236}">
                <a16:creationId xmlns:a16="http://schemas.microsoft.com/office/drawing/2014/main" xmlns="" id="{546EFC29-1F68-46A1-BC96-4B96CEB965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872437" y="206365"/>
            <a:ext cx="866082" cy="10636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423133374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b="1" dirty="0"/>
              <a:t>Безвозмездные поступления от других бюджетов РФ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1534894931"/>
              </p:ext>
            </p:extLst>
          </p:nvPr>
        </p:nvGraphicFramePr>
        <p:xfrm>
          <a:off x="642911" y="1071546"/>
          <a:ext cx="8043890" cy="505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1800" b="1" dirty="0"/>
              <a:t>расходов бюджета Пудомягского сельского поселения на 2020 год</a:t>
            </a:r>
          </a:p>
        </p:txBody>
      </p:sp>
      <p:graphicFrame>
        <p:nvGraphicFramePr>
          <p:cNvPr id="8" name="Содержимое 7"/>
          <p:cNvGraphicFramePr>
            <a:graphicFrameLocks noGrp="1"/>
          </p:cNvGraphicFramePr>
          <p:nvPr>
            <p:ph sz="quarter" idx="2"/>
            <p:extLst>
              <p:ext uri="{D42A27DB-BD31-4B8C-83A1-F6EECF244321}">
                <p14:modId xmlns:p14="http://schemas.microsoft.com/office/powerpoint/2010/main" xmlns="" val="1928171131"/>
              </p:ext>
            </p:extLst>
          </p:nvPr>
        </p:nvGraphicFramePr>
        <p:xfrm>
          <a:off x="642911" y="714356"/>
          <a:ext cx="8043890" cy="5786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393</TotalTime>
  <Words>170</Words>
  <Application>Microsoft Office PowerPoint</Application>
  <PresentationFormat>Экран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Проект решения о бюджете Пудомягского сельского поселения на 2020 год </vt:lpstr>
      <vt:lpstr>ФЗ от 06.10.2003 №  131-ФЗ «Об общих принципах организации местного самоуправления в Российской Федерации»</vt:lpstr>
      <vt:lpstr>СТРУКТУРА ДОХОДОВ БЮДЖЕТА В 2020 ГОДУ </vt:lpstr>
      <vt:lpstr>Слайд 4</vt:lpstr>
      <vt:lpstr>Структура собственных доходов</vt:lpstr>
      <vt:lpstr>Безвозмездные поступления от других бюджетов РФ</vt:lpstr>
      <vt:lpstr>расходов бюджета Пудомягского сельского поселения на 2020 год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ФЗ от 06.10.2003 №  131-ФЗ «Об общих принципах организации местного самоуправления в Российской</dc:title>
  <dc:creator>79823810666</dc:creator>
  <cp:lastModifiedBy>06KMN20</cp:lastModifiedBy>
  <cp:revision>45</cp:revision>
  <dcterms:created xsi:type="dcterms:W3CDTF">2021-03-03T07:54:27Z</dcterms:created>
  <dcterms:modified xsi:type="dcterms:W3CDTF">2021-03-11T14:16:58Z</dcterms:modified>
</cp:coreProperties>
</file>