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2" r:id="rId4"/>
    <p:sldId id="258" r:id="rId5"/>
    <p:sldId id="263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3546952464275285E-2"/>
          <c:y val="1.6014966919293975E-3"/>
          <c:w val="0.60419692330125396"/>
          <c:h val="0.841121429122827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explosion val="23"/>
          <c:dPt>
            <c:idx val="0"/>
            <c:explosion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AE8-4485-ABFB-84ED50F50D5A}"/>
              </c:ext>
            </c:extLst>
          </c:dPt>
          <c:dPt>
            <c:idx val="1"/>
            <c:explosion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01-0AE8-4485-ABFB-84ED50F50D5A}"/>
              </c:ext>
            </c:extLst>
          </c:dPt>
          <c:cat>
            <c:strRef>
              <c:f>Лист1!$A$2:$A$3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27.650000000000002</c:v>
                </c:pt>
                <c:pt idx="1">
                  <c:v>28.38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9F-4A86-9A66-AA695C28448A}"/>
            </c:ext>
          </c:extLst>
        </c:ser>
        <c:dLbls/>
      </c:pie3DChart>
      <c:spPr>
        <a:noFill/>
        <a:ln w="25362">
          <a:noFill/>
        </a:ln>
      </c:spPr>
    </c:plotArea>
    <c:legend>
      <c:legendPos val="r"/>
      <c:layout>
        <c:manualLayout>
          <c:xMode val="edge"/>
          <c:yMode val="edge"/>
          <c:x val="0.64629082822981021"/>
          <c:y val="3.1792386697809455E-2"/>
          <c:w val="0.34353334305434063"/>
          <c:h val="0.4529903986996604"/>
        </c:manualLayout>
      </c:layout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Налоговые  и неналоговые доходы за 2020 год Пудомягского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2.2503440697611749E-2"/>
          <c:y val="0.24408513950782856"/>
          <c:w val="0.64276990269856626"/>
          <c:h val="0.723394757349672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cat>
            <c:strRef>
              <c:f>Лист1!$A$2:$A$3</c:f>
              <c:strCache>
                <c:ptCount val="2"/>
                <c:pt idx="0">
                  <c:v>налоговые доходы 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26615</c:v>
                </c:pt>
                <c:pt idx="1">
                  <c:v>1030.05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CC-4454-99F1-0B8A4CED2A13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64016501212319987"/>
          <c:y val="0.3233079947601899"/>
          <c:w val="0.34097447940541414"/>
          <c:h val="0.20085422885105028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1873426792034781E-2"/>
          <c:y val="0.21999140409515708"/>
          <c:w val="0.6577611623475772"/>
          <c:h val="0.630395875929881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Pt>
            <c:idx val="1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1DD-428F-8988-CFD56B25B043}"/>
              </c:ext>
            </c:extLst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DD-428F-8988-CFD56B25B043}"/>
              </c:ext>
            </c:extLst>
          </c:dPt>
          <c:dPt>
            <c:idx val="3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1DD-428F-8988-CFD56B25B043}"/>
              </c:ext>
            </c:extLst>
          </c:dPt>
          <c:dPt>
            <c:idx val="4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DD-428F-8988-CFD56B25B043}"/>
              </c:ext>
            </c:extLst>
          </c:dPt>
          <c:cat>
            <c:strRef>
              <c:f>Лист1!$A$2:$A$7</c:f>
              <c:strCache>
                <c:ptCount val="6"/>
                <c:pt idx="0">
                  <c:v>земельный налог</c:v>
                </c:pt>
                <c:pt idx="1">
                  <c:v>налог на доходы физических лиц</c:v>
                </c:pt>
                <c:pt idx="2">
                  <c:v>доходы от уплаты акцизов </c:v>
                </c:pt>
                <c:pt idx="3">
                  <c:v>налог на имущество физических лиц </c:v>
                </c:pt>
                <c:pt idx="4">
                  <c:v>ЕСН</c:v>
                </c:pt>
                <c:pt idx="5">
                  <c:v>поступления от использования имущества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19850</c:v>
                </c:pt>
                <c:pt idx="1">
                  <c:v>2600</c:v>
                </c:pt>
                <c:pt idx="2">
                  <c:v>2236</c:v>
                </c:pt>
                <c:pt idx="3">
                  <c:v>1594</c:v>
                </c:pt>
                <c:pt idx="4">
                  <c:v>335</c:v>
                </c:pt>
                <c:pt idx="5">
                  <c:v>1030.05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061-4151-8450-4354F0ED2A3F}"/>
            </c:ext>
          </c:extLst>
        </c:ser>
        <c:dLbls/>
      </c:pie3DChart>
      <c:spPr>
        <a:noFill/>
        <a:ln w="25829">
          <a:noFill/>
        </a:ln>
      </c:spPr>
    </c:plotArea>
    <c:legend>
      <c:legendPos val="r"/>
      <c:layout>
        <c:manualLayout>
          <c:xMode val="edge"/>
          <c:yMode val="edge"/>
          <c:x val="0.7595459600460297"/>
          <c:y val="0.29388497344032538"/>
          <c:w val="0.16438228749963701"/>
          <c:h val="0.36841497356550901"/>
        </c:manualLayout>
      </c:layout>
      <c:txPr>
        <a:bodyPr/>
        <a:lstStyle/>
        <a:p>
          <a:pPr>
            <a:defRPr sz="111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1.0815713762196019E-2"/>
          <c:w val="0.7174783356322405"/>
          <c:h val="0.81562062800788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5"/>
          <c:dPt>
            <c:idx val="0"/>
            <c:explosion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2-5A58-4977-B5A8-1D081AFD36CF}"/>
              </c:ext>
            </c:extLst>
          </c:dPt>
          <c:dPt>
            <c:idx val="1"/>
            <c:explosion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6-5A58-4977-B5A8-1D081AFD36CF}"/>
              </c:ext>
            </c:extLst>
          </c:dPt>
          <c:dPt>
            <c:idx val="2"/>
            <c:explosion val="10"/>
            <c:extLst xmlns:c16r2="http://schemas.microsoft.com/office/drawing/2015/06/chart">
              <c:ext xmlns:c16="http://schemas.microsoft.com/office/drawing/2014/chart" uri="{C3380CC4-5D6E-409C-BE32-E72D297353CC}">
                <c16:uniqueId val="{00000007-5A58-4977-B5A8-1D081AFD36CF}"/>
              </c:ext>
            </c:extLst>
          </c:dPt>
          <c:cat>
            <c:strRef>
              <c:f>Лист1!$A$2:$A$6</c:f>
              <c:strCache>
                <c:ptCount val="5"/>
                <c:pt idx="0">
                  <c:v>Дотации на выравнивание бюджетной обеспеченности ЛО, 12331,5 т.руб</c:v>
                </c:pt>
                <c:pt idx="1">
                  <c:v>Дотации на выравнивание бюджетной обеспеченности ГМР, 3840 т.руб</c:v>
                </c:pt>
                <c:pt idx="2">
                  <c:v>прочие субсидии бюджетам сельских поселений</c:v>
                </c:pt>
                <c:pt idx="3">
                  <c:v>субвенции бюджету Пудомягского СП</c:v>
                </c:pt>
                <c:pt idx="4">
                  <c:v>ИНЫЕ МЕЖБЮДЖЕТНЫЕ ТРАНСФЕРЫ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12331.5</c:v>
                </c:pt>
                <c:pt idx="1">
                  <c:v>3840</c:v>
                </c:pt>
                <c:pt idx="2">
                  <c:v>11164</c:v>
                </c:pt>
                <c:pt idx="3">
                  <c:v>275.12</c:v>
                </c:pt>
                <c:pt idx="4">
                  <c:v>775.7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58-4977-B5A8-1D081AFD36CF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67383964723535605"/>
          <c:y val="0"/>
          <c:w val="0.32300267656569215"/>
          <c:h val="0.9623116845450406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1.0815713762196019E-2"/>
          <c:w val="0.7174783356322405"/>
          <c:h val="0.81562062800788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5"/>
          <c:dPt>
            <c:idx val="3"/>
            <c:explosion val="1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888-4184-9AB1-796FC02B237D}"/>
              </c:ext>
            </c:extLst>
          </c:dPt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16666.52</c:v>
                </c:pt>
                <c:pt idx="1">
                  <c:v>271.60000000000002</c:v>
                </c:pt>
                <c:pt idx="2">
                  <c:v>270</c:v>
                </c:pt>
                <c:pt idx="3">
                  <c:v>6501.59</c:v>
                </c:pt>
                <c:pt idx="4">
                  <c:v>21907.17</c:v>
                </c:pt>
                <c:pt idx="5">
                  <c:v>690.6</c:v>
                </c:pt>
                <c:pt idx="6">
                  <c:v>10069.94</c:v>
                </c:pt>
                <c:pt idx="7">
                  <c:v>588.43999999999994</c:v>
                </c:pt>
                <c:pt idx="8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88-4184-9AB1-796FC02B237D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67383964723535617"/>
          <c:y val="0"/>
          <c:w val="0.32300267656569226"/>
          <c:h val="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0.61124</cdr:x>
      <cdr:y>0.38046</cdr:y>
    </cdr:from>
    <cdr:to>
      <cdr:x>0.6916</cdr:x>
      <cdr:y>0.72339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xmlns="" id="{EE62C396-A855-40E9-B9EF-1A16E782F9C1}"/>
            </a:ext>
          </a:extLst>
        </cdr:cNvPr>
        <cdr:cNvCxnSpPr/>
      </cdr:nvCxnSpPr>
      <cdr:spPr>
        <a:xfrm xmlns:a="http://schemas.openxmlformats.org/drawingml/2006/main">
          <a:off x="5030300" y="2092792"/>
          <a:ext cx="661331" cy="188635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0.44369</cdr:x>
      <cdr:y>0.83897</cdr:y>
    </cdr:from>
    <cdr:to>
      <cdr:x>0.67406</cdr:x>
      <cdr:y>0.93241</cdr:y>
    </cdr:to>
    <cdr:sp macro="" textlink="">
      <cdr:nvSpPr>
        <cdr:cNvPr id="4" name="Поле 3"/>
        <cdr:cNvSpPr txBox="1"/>
      </cdr:nvSpPr>
      <cdr:spPr>
        <a:xfrm xmlns:a="http://schemas.openxmlformats.org/drawingml/2006/main">
          <a:off x="2476500" y="4019550"/>
          <a:ext cx="128587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0.45499</cdr:x>
      <cdr:y>0.75283</cdr:y>
    </cdr:from>
    <cdr:to>
      <cdr:x>0.97583</cdr:x>
      <cdr:y>1</cdr:y>
    </cdr:to>
    <cdr:sp macro="" textlink="">
      <cdr:nvSpPr>
        <cdr:cNvPr id="6" name="Поле 5"/>
        <cdr:cNvSpPr txBox="1"/>
      </cdr:nvSpPr>
      <cdr:spPr>
        <a:xfrm xmlns:a="http://schemas.openxmlformats.org/drawingml/2006/main">
          <a:off x="3744416" y="4479673"/>
          <a:ext cx="4286280" cy="147077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i="0" u="none" strike="noStrike" baseline="0" dirty="0">
              <a:solidFill>
                <a:srgbClr val="002060"/>
              </a:solidFill>
              <a:latin typeface="Times New Roman"/>
              <a:cs typeface="Times New Roman"/>
            </a:rPr>
            <a:t>Налоговые и неналоговые доходы:</a:t>
          </a:r>
        </a:p>
        <a:p xmlns:a="http://schemas.openxmlformats.org/drawingml/2006/main">
          <a:pPr algn="ctr" rtl="0">
            <a:defRPr sz="1000"/>
          </a:pPr>
          <a:endParaRPr lang="ru-RU" sz="800" b="1" i="0" u="none" strike="noStrike" baseline="0" dirty="0">
            <a:solidFill>
              <a:srgbClr val="002060"/>
            </a:solidFill>
            <a:latin typeface="Times New Roman"/>
            <a:cs typeface="Times New Roman"/>
          </a:endParaRPr>
        </a:p>
        <a:p xmlns:a="http://schemas.openxmlformats.org/drawingml/2006/main">
          <a:pPr algn="ctr" rtl="0">
            <a:defRPr sz="1000"/>
          </a:pPr>
          <a:r>
            <a:rPr lang="ru-RU" sz="2000" b="1" u="sng" dirty="0">
              <a:solidFill>
                <a:srgbClr val="002060"/>
              </a:solidFill>
              <a:latin typeface="Times New Roman"/>
              <a:cs typeface="Times New Roman"/>
            </a:rPr>
            <a:t>27,65 млн. рублей</a:t>
          </a:r>
          <a:r>
            <a:rPr lang="ru-RU" sz="2000" b="1" dirty="0">
              <a:solidFill>
                <a:srgbClr val="002060"/>
              </a:solidFill>
              <a:latin typeface="Times New Roman"/>
              <a:cs typeface="Times New Roman"/>
            </a:rPr>
            <a:t> </a:t>
          </a:r>
        </a:p>
        <a:p xmlns:a="http://schemas.openxmlformats.org/drawingml/2006/main">
          <a:pPr algn="ctr" rtl="0">
            <a:defRPr sz="1000"/>
          </a:pPr>
          <a:endParaRPr lang="ru-RU" sz="1600" i="0" u="none" strike="noStrike" baseline="0" dirty="0">
            <a:solidFill>
              <a:srgbClr val="00206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0.16853</cdr:x>
      <cdr:y>0.62721</cdr:y>
    </cdr:from>
    <cdr:to>
      <cdr:x>0.18229</cdr:x>
      <cdr:y>0.7441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xmlns="" id="{55E1E342-48E0-486D-8D66-410102665329}"/>
            </a:ext>
          </a:extLst>
        </cdr:cNvPr>
        <cdr:cNvCxnSpPr/>
      </cdr:nvCxnSpPr>
      <cdr:spPr>
        <a:xfrm xmlns:a="http://schemas.openxmlformats.org/drawingml/2006/main" rot="5400000">
          <a:off x="1122092" y="3714984"/>
          <a:ext cx="642944" cy="1132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0.75283</cdr:y>
    </cdr:from>
    <cdr:to>
      <cdr:x>0.44013</cdr:x>
      <cdr:y>1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0" y="4141083"/>
          <a:ext cx="3622094" cy="135960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i="0" u="none" strike="noStrike" baseline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поступления:</a:t>
          </a:r>
        </a:p>
        <a:p xmlns:a="http://schemas.openxmlformats.org/drawingml/2006/main">
          <a:pPr algn="ctr" rtl="0">
            <a:defRPr sz="1000"/>
          </a:pPr>
          <a:endParaRPr lang="ru-RU" sz="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 rtl="0">
            <a:defRPr sz="1000"/>
          </a:pPr>
          <a:r>
            <a:rPr lang="ru-RU" sz="2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28,38</a:t>
          </a:r>
        </a:p>
        <a:p xmlns:a="http://schemas.openxmlformats.org/drawingml/2006/main">
          <a:pPr algn="ctr" rtl="0">
            <a:defRPr sz="1000"/>
          </a:pPr>
          <a:r>
            <a:rPr lang="ru-RU" sz="2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млн. рублей</a:t>
          </a:r>
        </a:p>
        <a:p xmlns:a="http://schemas.openxmlformats.org/drawingml/2006/main">
          <a:pPr algn="ctr" rtl="0">
            <a:defRPr sz="1000"/>
          </a:pPr>
          <a:endParaRPr lang="ru-RU" sz="1600" b="0" i="0" u="none" strike="noStrike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0.08264</cdr:x>
      <cdr:y>0.84155</cdr:y>
    </cdr:from>
    <cdr:to>
      <cdr:x>0.36364</cdr:x>
      <cdr:y>0.93694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14380" y="5041918"/>
          <a:ext cx="2428892" cy="57150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dirty="0">
              <a:latin typeface="Times New Roman" pitchFamily="18" charset="0"/>
              <a:cs typeface="Times New Roman" pitchFamily="18" charset="0"/>
            </a:rPr>
            <a:t>налог на доходы физических лиц (НДФЛ) – 9,4 %</a:t>
          </a:r>
          <a:endParaRPr lang="ru-RU" sz="1200" b="1" i="0" u="none" strike="noStrike" baseline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0.02479</cdr:x>
      <cdr:y>0.06868</cdr:y>
    </cdr:from>
    <cdr:to>
      <cdr:x>0.18327</cdr:x>
      <cdr:y>0.20859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14285" y="396859"/>
          <a:ext cx="1369891" cy="80846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lnSpc>
              <a:spcPts val="1100"/>
            </a:lnSpc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доходы от уплаты акцизов – 8,09 %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0.1916</cdr:x>
      <cdr:y>0</cdr:y>
    </cdr:from>
    <cdr:to>
      <cdr:x>0.35821</cdr:x>
      <cdr:y>0.1712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656184" y="0"/>
          <a:ext cx="1440160" cy="98930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 на имущество физических лиц – 1,2 %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0.52482</cdr:x>
      <cdr:y>0.14628</cdr:y>
    </cdr:from>
    <cdr:to>
      <cdr:x>0.75389</cdr:x>
      <cdr:y>0.28997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536504" y="845286"/>
          <a:ext cx="1980137" cy="83032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поступления от использования имущества – 5,7 %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0.5124</cdr:x>
      <cdr:y>0.84155</cdr:y>
    </cdr:from>
    <cdr:to>
      <cdr:x>0.74974</cdr:x>
      <cdr:y>0.93694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429184" y="4862911"/>
          <a:ext cx="2051536" cy="55121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земельный налог – 71,8 %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0.61983</cdr:x>
      <cdr:y>0.71039</cdr:y>
    </cdr:from>
    <cdr:to>
      <cdr:x>0.65289</cdr:x>
      <cdr:y>0.82963</cdr:y>
    </cdr:to>
    <cdr:sp macro="" textlink="">
      <cdr:nvSpPr>
        <cdr:cNvPr id="26" name="Прямая со стрелкой 25"/>
        <cdr:cNvSpPr/>
      </cdr:nvSpPr>
      <cdr:spPr bwMode="auto">
        <a:xfrm xmlns:a="http://schemas.openxmlformats.org/drawingml/2006/main" rot="16200000" flipH="1">
          <a:off x="5357850" y="4256098"/>
          <a:ext cx="285752" cy="714381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0.15702</cdr:x>
      <cdr:y>0.77001</cdr:y>
    </cdr:from>
    <cdr:to>
      <cdr:x>0.18182</cdr:x>
      <cdr:y>0.82963</cdr:y>
    </cdr:to>
    <cdr:sp macro="" textlink="">
      <cdr:nvSpPr>
        <cdr:cNvPr id="29" name="Прямая со стрелкой 28"/>
        <cdr:cNvSpPr/>
      </cdr:nvSpPr>
      <cdr:spPr bwMode="auto">
        <a:xfrm xmlns:a="http://schemas.openxmlformats.org/drawingml/2006/main" rot="5400000">
          <a:off x="1357322" y="4613289"/>
          <a:ext cx="214315" cy="35719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0.09082</cdr:x>
      <cdr:y>0.22165</cdr:y>
    </cdr:from>
    <cdr:to>
      <cdr:x>0.091</cdr:x>
      <cdr:y>0.34088</cdr:y>
    </cdr:to>
    <cdr:sp macro="" textlink="">
      <cdr:nvSpPr>
        <cdr:cNvPr id="32" name="Прямая со стрелкой 31"/>
        <cdr:cNvSpPr/>
      </cdr:nvSpPr>
      <cdr:spPr bwMode="auto">
        <a:xfrm xmlns:a="http://schemas.openxmlformats.org/drawingml/2006/main" rot="5400000" flipH="1" flipV="1">
          <a:off x="785024" y="1327935"/>
          <a:ext cx="1588" cy="71438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0.19835</cdr:x>
      <cdr:y>0.18406</cdr:y>
    </cdr:from>
    <cdr:to>
      <cdr:x>0.22492</cdr:x>
      <cdr:y>0.28113</cdr:y>
    </cdr:to>
    <cdr:sp macro="" textlink="">
      <cdr:nvSpPr>
        <cdr:cNvPr id="39" name="Прямая со стрелкой 38"/>
        <cdr:cNvSpPr/>
      </cdr:nvSpPr>
      <cdr:spPr bwMode="auto">
        <a:xfrm xmlns:a="http://schemas.openxmlformats.org/drawingml/2006/main" flipV="1">
          <a:off x="1714537" y="1063608"/>
          <a:ext cx="229679" cy="560905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0.35537</cdr:x>
      <cdr:y>0.22151</cdr:y>
    </cdr:from>
    <cdr:to>
      <cdr:x>0.5124</cdr:x>
      <cdr:y>0.25729</cdr:y>
    </cdr:to>
    <cdr:sp macro="" textlink="">
      <cdr:nvSpPr>
        <cdr:cNvPr id="41" name="Прямая со стрелкой 40"/>
        <cdr:cNvSpPr/>
      </cdr:nvSpPr>
      <cdr:spPr bwMode="auto">
        <a:xfrm xmlns:a="http://schemas.openxmlformats.org/drawingml/2006/main" flipV="1">
          <a:off x="3071834" y="1327141"/>
          <a:ext cx="1357322" cy="214314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0.29989</cdr:x>
      <cdr:y>0.14628</cdr:y>
    </cdr:from>
    <cdr:to>
      <cdr:x>0.41652</cdr:x>
      <cdr:y>0.24368</cdr:y>
    </cdr:to>
    <cdr:sp macro="" textlink="">
      <cdr:nv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xmlns="" id="{DD07830E-7252-4290-8620-871212960160}"/>
            </a:ext>
          </a:extLst>
        </cdr:cNvPr>
        <cdr:cNvSpPr/>
      </cdr:nvSpPr>
      <cdr:spPr bwMode="auto">
        <a:xfrm xmlns:a="http://schemas.openxmlformats.org/drawingml/2006/main" flipV="1">
          <a:off x="2592288" y="845286"/>
          <a:ext cx="1008112" cy="562838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0.37487</cdr:x>
      <cdr:y>0.00325</cdr:y>
    </cdr:from>
    <cdr:to>
      <cdr:x>0.54809</cdr:x>
      <cdr:y>0.12786</cdr:y>
    </cdr:to>
    <cdr:sp macro="" textlink="">
      <cdr:nvSpPr>
        <cdr:cNvPr id="13" name="Прямоугольник 12">
          <a:extLst xmlns:a="http://schemas.openxmlformats.org/drawingml/2006/main">
            <a:ext uri="{FF2B5EF4-FFF2-40B4-BE49-F238E27FC236}">
              <a16:creationId xmlns:a16="http://schemas.microsoft.com/office/drawing/2014/main" xmlns="" id="{F4DDA230-B92D-40DC-957B-28CC1D6CF1C4}"/>
            </a:ext>
          </a:extLst>
        </cdr:cNvPr>
        <cdr:cNvSpPr/>
      </cdr:nvSpPr>
      <cdr:spPr>
        <a:xfrm xmlns:a="http://schemas.openxmlformats.org/drawingml/2006/main">
          <a:off x="3240360" y="18764"/>
          <a:ext cx="1497296" cy="72008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Единый сельскохозяйственный налог– 1,2 %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41485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Проект решения о бюджете Пудомягского</a:t>
            </a:r>
            <a:br>
              <a:rPr lang="ru-RU" dirty="0"/>
            </a:br>
            <a:r>
              <a:rPr lang="ru-RU" dirty="0"/>
              <a:t> сельского поселения на 2021 год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143372" y="1142984"/>
            <a:ext cx="4257676" cy="15001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ФЗ от 06.10.2003 №  131-ФЗ «Об общих принципах организации местного самоуправления в Российской Федерации»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3614734" cy="15001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кодекс РФ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28596" y="2714620"/>
            <a:ext cx="3643338" cy="19288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Налоговый кодекс РФ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642918"/>
            <a:ext cx="848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Правовые основы формирования  бюджета Пудомягского сельского поселения </a:t>
            </a:r>
          </a:p>
        </p:txBody>
      </p:sp>
      <p:sp>
        <p:nvSpPr>
          <p:cNvPr id="12" name="Содержимое 6"/>
          <p:cNvSpPr txBox="1">
            <a:spLocks/>
          </p:cNvSpPr>
          <p:nvPr/>
        </p:nvSpPr>
        <p:spPr>
          <a:xfrm>
            <a:off x="4143372" y="2714620"/>
            <a:ext cx="4286280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Положение о</a:t>
            </a:r>
            <a:r>
              <a:rPr kumimoji="0" lang="ru-RU" sz="19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бюджетном процессе муниципального образования </a:t>
            </a:r>
            <a:r>
              <a:rPr kumimoji="0" lang="ru-RU" sz="1900" b="0" i="0" u="none" strike="noStrike" kern="1200" cap="none" spc="0" normalizeH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Пудомягского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9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 Гатчинского муниципального района Ленинградской  области от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21.05.2020 </a:t>
            </a:r>
            <a:r>
              <a:rPr kumimoji="0" lang="ru-RU" sz="19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№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48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одержимое 6"/>
          <p:cNvSpPr txBox="1">
            <a:spLocks/>
          </p:cNvSpPr>
          <p:nvPr/>
        </p:nvSpPr>
        <p:spPr>
          <a:xfrm>
            <a:off x="428596" y="4929198"/>
            <a:ext cx="8001056" cy="1643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Прочие правовые акты: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Пудомягского СП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Пудомягского СП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Муниципальные программы Пудомягского сельского поселения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787464" cy="50006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altLang="ru-RU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0299005"/>
              </p:ext>
            </p:extLst>
          </p:nvPr>
        </p:nvGraphicFramePr>
        <p:xfrm>
          <a:off x="457200" y="659906"/>
          <a:ext cx="8229600" cy="5950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7F59B0B7-FEF4-4648-B66A-AE601D33B33C}"/>
              </a:ext>
            </a:extLst>
          </p:cNvPr>
          <p:cNvSpPr txBox="1">
            <a:spLocks/>
          </p:cNvSpPr>
          <p:nvPr/>
        </p:nvSpPr>
        <p:spPr>
          <a:xfrm>
            <a:off x="954460" y="764704"/>
            <a:ext cx="8787464" cy="5000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alt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ПОСТУПЛЕНИЯ ДОХОДОВ В БЮДЖЕТ НА  2021 ГОД</a:t>
            </a:r>
            <a: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altLang="ru-RU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xmlns="" id="{B46E5600-58F4-4C55-AB41-D211152B5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357" y="278779"/>
            <a:ext cx="5429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92820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519191156"/>
              </p:ext>
            </p:extLst>
          </p:nvPr>
        </p:nvGraphicFramePr>
        <p:xfrm>
          <a:off x="457200" y="571480"/>
          <a:ext cx="7901014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937"/>
            <a:ext cx="6675084" cy="1063609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alt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собственных доходов</a:t>
            </a:r>
            <a:endParaRPr lang="ru-RU" altLang="ru-RU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0620152"/>
              </p:ext>
            </p:extLst>
          </p:nvPr>
        </p:nvGraphicFramePr>
        <p:xfrm>
          <a:off x="395536" y="1071546"/>
          <a:ext cx="8643997" cy="5778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5FCC0570-FF32-4A55-A91B-7A43360F2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796"/>
            <a:ext cx="5429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313337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b="1" dirty="0"/>
              <a:t>Безвозмездные поступления от других бюджетов РФ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1064063830"/>
              </p:ext>
            </p:extLst>
          </p:nvPr>
        </p:nvGraphicFramePr>
        <p:xfrm>
          <a:off x="642911" y="1071546"/>
          <a:ext cx="8043890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/>
              <a:t>расходов бюджета Пудомягского сельского поселения на 2021 год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22339681"/>
              </p:ext>
            </p:extLst>
          </p:nvPr>
        </p:nvGraphicFramePr>
        <p:xfrm>
          <a:off x="642911" y="714356"/>
          <a:ext cx="804389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521</TotalTime>
  <Words>172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Проект решения о бюджете Пудомягского  сельского поселения на 2021 год </vt:lpstr>
      <vt:lpstr>ФЗ от 06.10.2003 №  131-ФЗ «Об общих принципах организации местного самоуправления в Российской Федерации»</vt:lpstr>
      <vt:lpstr> </vt:lpstr>
      <vt:lpstr>Слайд 4</vt:lpstr>
      <vt:lpstr>Структура собственных доходов</vt:lpstr>
      <vt:lpstr>Безвозмездные поступления от других бюджетов РФ</vt:lpstr>
      <vt:lpstr>расходов бюджета Пудомягского сельского поселения на 2021 год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ФЗ от 06.10.2003 №  131-ФЗ «Об общих принципах организации местного самоуправления в Российской</dc:title>
  <dc:creator>79823810666</dc:creator>
  <cp:lastModifiedBy>06KMN20</cp:lastModifiedBy>
  <cp:revision>61</cp:revision>
  <dcterms:created xsi:type="dcterms:W3CDTF">2021-03-03T07:54:27Z</dcterms:created>
  <dcterms:modified xsi:type="dcterms:W3CDTF">2021-03-11T14:18:16Z</dcterms:modified>
</cp:coreProperties>
</file>